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TT Runs" panose="020B0604020202020204" charset="0"/>
      <p:regular r:id="rId16"/>
    </p:embeddedFont>
    <p:embeddedFont>
      <p:font typeface="TT Run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svg"/><Relationship Id="rId3" Type="http://schemas.openxmlformats.org/officeDocument/2006/relationships/image" Target="../media/image2.png"/><Relationship Id="rId21" Type="http://schemas.openxmlformats.org/officeDocument/2006/relationships/image" Target="../media/image34.pn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6.png"/><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hyperlink" Target="https://www.youtube.com/watch?v=V0SyMpe35d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9.sv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grpSp>
        <p:nvGrpSpPr>
          <p:cNvPr id="4" name="Group 4"/>
          <p:cNvGrpSpPr/>
          <p:nvPr/>
        </p:nvGrpSpPr>
        <p:grpSpPr>
          <a:xfrm>
            <a:off x="1338137" y="6552727"/>
            <a:ext cx="10292277" cy="38100"/>
            <a:chOff x="0" y="0"/>
            <a:chExt cx="13723036" cy="50800"/>
          </a:xfrm>
        </p:grpSpPr>
        <p:sp>
          <p:nvSpPr>
            <p:cNvPr id="5" name="Freeform 5"/>
            <p:cNvSpPr/>
            <p:nvPr/>
          </p:nvSpPr>
          <p:spPr>
            <a:xfrm>
              <a:off x="25400" y="0"/>
              <a:ext cx="13672186" cy="50800"/>
            </a:xfrm>
            <a:custGeom>
              <a:avLst/>
              <a:gdLst/>
              <a:ahLst/>
              <a:cxnLst/>
              <a:rect l="l" t="t" r="r" b="b"/>
              <a:pathLst>
                <a:path w="13672186" h="50800">
                  <a:moveTo>
                    <a:pt x="0" y="0"/>
                  </a:moveTo>
                  <a:lnTo>
                    <a:pt x="13672186" y="0"/>
                  </a:lnTo>
                  <a:lnTo>
                    <a:pt x="13672186" y="50800"/>
                  </a:lnTo>
                  <a:lnTo>
                    <a:pt x="0" y="50800"/>
                  </a:lnTo>
                  <a:close/>
                </a:path>
              </a:pathLst>
            </a:custGeom>
            <a:solidFill>
              <a:srgbClr val="6AD3F3"/>
            </a:solidFill>
            <a:ln w="12700">
              <a:solidFill>
                <a:srgbClr val="000000"/>
              </a:solidFill>
            </a:ln>
          </p:spPr>
          <p:txBody>
            <a:bodyPr/>
            <a:lstStyle/>
            <a:p>
              <a:endParaRPr lang="es-CL"/>
            </a:p>
          </p:txBody>
        </p:sp>
      </p:grpSp>
      <p:grpSp>
        <p:nvGrpSpPr>
          <p:cNvPr id="6" name="Group 6"/>
          <p:cNvGrpSpPr/>
          <p:nvPr/>
        </p:nvGrpSpPr>
        <p:grpSpPr>
          <a:xfrm>
            <a:off x="12393667" y="533786"/>
            <a:ext cx="5522565" cy="1409050"/>
            <a:chOff x="0" y="0"/>
            <a:chExt cx="7363420" cy="1878733"/>
          </a:xfrm>
        </p:grpSpPr>
        <p:sp>
          <p:nvSpPr>
            <p:cNvPr id="7" name="Freeform 7"/>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8" name="TextBox 8"/>
          <p:cNvSpPr txBox="1"/>
          <p:nvPr/>
        </p:nvSpPr>
        <p:spPr>
          <a:xfrm>
            <a:off x="1338137" y="4622771"/>
            <a:ext cx="13530446" cy="929303"/>
          </a:xfrm>
          <a:prstGeom prst="rect">
            <a:avLst/>
          </a:prstGeom>
        </p:spPr>
        <p:txBody>
          <a:bodyPr lIns="0" tIns="0" rIns="0" bIns="0" rtlCol="0" anchor="t">
            <a:spAutoFit/>
          </a:bodyPr>
          <a:lstStyle/>
          <a:p>
            <a:pPr algn="l">
              <a:lnSpc>
                <a:spcPts val="9022"/>
              </a:lnSpc>
            </a:pPr>
            <a:r>
              <a:rPr lang="en-US" sz="10491">
                <a:solidFill>
                  <a:srgbClr val="FFFFFF"/>
                </a:solidFill>
                <a:latin typeface="TT Runs"/>
                <a:ea typeface="TT Runs"/>
                <a:cs typeface="TT Runs"/>
                <a:sym typeface="TT Runs"/>
              </a:rPr>
              <a:t>TaskControl</a:t>
            </a:r>
          </a:p>
        </p:txBody>
      </p:sp>
      <p:sp>
        <p:nvSpPr>
          <p:cNvPr id="9" name="TextBox 9"/>
          <p:cNvSpPr txBox="1"/>
          <p:nvPr/>
        </p:nvSpPr>
        <p:spPr>
          <a:xfrm>
            <a:off x="1338137" y="5750943"/>
            <a:ext cx="11710411" cy="713588"/>
          </a:xfrm>
          <a:prstGeom prst="rect">
            <a:avLst/>
          </a:prstGeom>
        </p:spPr>
        <p:txBody>
          <a:bodyPr lIns="0" tIns="0" rIns="0" bIns="0" rtlCol="0" anchor="t">
            <a:spAutoFit/>
          </a:bodyPr>
          <a:lstStyle/>
          <a:p>
            <a:pPr algn="l">
              <a:lnSpc>
                <a:spcPts val="5816"/>
              </a:lnSpc>
            </a:pPr>
            <a:r>
              <a:rPr lang="en-US" sz="4154">
                <a:solidFill>
                  <a:srgbClr val="FFFFFF"/>
                </a:solidFill>
                <a:latin typeface="TT Runs"/>
                <a:ea typeface="TT Runs"/>
                <a:cs typeface="TT Runs"/>
                <a:sym typeface="TT Runs"/>
              </a:rPr>
              <a:t>PRESENTACIÓN CAPSTONE</a:t>
            </a:r>
          </a:p>
        </p:txBody>
      </p:sp>
      <p:sp>
        <p:nvSpPr>
          <p:cNvPr id="10" name="TextBox 10"/>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grpSp>
        <p:nvGrpSpPr>
          <p:cNvPr id="4" name="Group 4"/>
          <p:cNvGrpSpPr/>
          <p:nvPr/>
        </p:nvGrpSpPr>
        <p:grpSpPr>
          <a:xfrm>
            <a:off x="12393667" y="533786"/>
            <a:ext cx="5522565" cy="1409050"/>
            <a:chOff x="0" y="0"/>
            <a:chExt cx="7363420" cy="1878733"/>
          </a:xfrm>
        </p:grpSpPr>
        <p:sp>
          <p:nvSpPr>
            <p:cNvPr id="5" name="Freeform 5"/>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6" name="Freeform 6"/>
          <p:cNvSpPr/>
          <p:nvPr/>
        </p:nvSpPr>
        <p:spPr>
          <a:xfrm>
            <a:off x="8488552" y="3770484"/>
            <a:ext cx="2050944" cy="2050944"/>
          </a:xfrm>
          <a:custGeom>
            <a:avLst/>
            <a:gdLst/>
            <a:ahLst/>
            <a:cxnLst/>
            <a:rect l="l" t="t" r="r" b="b"/>
            <a:pathLst>
              <a:path w="2050944" h="2050944">
                <a:moveTo>
                  <a:pt x="0" y="0"/>
                </a:moveTo>
                <a:lnTo>
                  <a:pt x="2050944" y="0"/>
                </a:lnTo>
                <a:lnTo>
                  <a:pt x="2050944" y="2050944"/>
                </a:lnTo>
                <a:lnTo>
                  <a:pt x="0" y="20509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7" name="Freeform 7"/>
          <p:cNvSpPr/>
          <p:nvPr/>
        </p:nvSpPr>
        <p:spPr>
          <a:xfrm>
            <a:off x="2607822" y="3603557"/>
            <a:ext cx="2508307" cy="2508307"/>
          </a:xfrm>
          <a:custGeom>
            <a:avLst/>
            <a:gdLst/>
            <a:ahLst/>
            <a:cxnLst/>
            <a:rect l="l" t="t" r="r" b="b"/>
            <a:pathLst>
              <a:path w="2508307" h="2508307">
                <a:moveTo>
                  <a:pt x="0" y="0"/>
                </a:moveTo>
                <a:lnTo>
                  <a:pt x="2508307" y="0"/>
                </a:lnTo>
                <a:lnTo>
                  <a:pt x="2508307" y="2508307"/>
                </a:lnTo>
                <a:lnTo>
                  <a:pt x="0" y="2508307"/>
                </a:lnTo>
                <a:lnTo>
                  <a:pt x="0" y="0"/>
                </a:lnTo>
                <a:close/>
              </a:path>
            </a:pathLst>
          </a:custGeom>
          <a:blipFill>
            <a:blip r:embed="rId6">
              <a:extLst>
                <a:ext uri="{96DAC541-7B7A-43D3-8B79-37D633B846F1}">
                  <asvg:svgBlip xmlns:asvg="http://schemas.microsoft.com/office/drawing/2016/SVG/main" r:embed="rId7"/>
                </a:ext>
              </a:extLst>
            </a:blip>
            <a:stretch>
              <a:fillRect l="-9241" r="-9241"/>
            </a:stretch>
          </a:blipFill>
        </p:spPr>
        <p:txBody>
          <a:bodyPr/>
          <a:lstStyle/>
          <a:p>
            <a:endParaRPr lang="es-CL"/>
          </a:p>
        </p:txBody>
      </p:sp>
      <p:sp>
        <p:nvSpPr>
          <p:cNvPr id="8" name="TextBox 8"/>
          <p:cNvSpPr txBox="1"/>
          <p:nvPr/>
        </p:nvSpPr>
        <p:spPr>
          <a:xfrm>
            <a:off x="1426030" y="1846861"/>
            <a:ext cx="9959539" cy="1368832"/>
          </a:xfrm>
          <a:prstGeom prst="rect">
            <a:avLst/>
          </a:prstGeom>
        </p:spPr>
        <p:txBody>
          <a:bodyPr lIns="0" tIns="0" rIns="0" bIns="0" rtlCol="0" anchor="t">
            <a:spAutoFit/>
          </a:bodyPr>
          <a:lstStyle/>
          <a:p>
            <a:pPr algn="just">
              <a:lnSpc>
                <a:spcPts val="9225"/>
              </a:lnSpc>
            </a:pPr>
            <a:r>
              <a:rPr lang="en-US" sz="5400">
                <a:solidFill>
                  <a:srgbClr val="FFFFFF"/>
                </a:solidFill>
                <a:latin typeface="TT Runs"/>
                <a:ea typeface="TT Runs"/>
                <a:cs typeface="TT Runs"/>
                <a:sym typeface="TT Runs"/>
              </a:rPr>
              <a:t>Tecnologías utilizadas</a:t>
            </a:r>
          </a:p>
        </p:txBody>
      </p:sp>
      <p:grpSp>
        <p:nvGrpSpPr>
          <p:cNvPr id="9" name="Group 9"/>
          <p:cNvGrpSpPr/>
          <p:nvPr/>
        </p:nvGrpSpPr>
        <p:grpSpPr>
          <a:xfrm>
            <a:off x="7633651" y="7863621"/>
            <a:ext cx="1016740" cy="1016740"/>
            <a:chOff x="0" y="0"/>
            <a:chExt cx="1355653" cy="1355653"/>
          </a:xfrm>
        </p:grpSpPr>
        <p:sp>
          <p:nvSpPr>
            <p:cNvPr id="10" name="Freeform 10"/>
            <p:cNvSpPr/>
            <p:nvPr/>
          </p:nvSpPr>
          <p:spPr>
            <a:xfrm>
              <a:off x="0" y="0"/>
              <a:ext cx="1355598" cy="1355598"/>
            </a:xfrm>
            <a:custGeom>
              <a:avLst/>
              <a:gdLst/>
              <a:ahLst/>
              <a:cxnLst/>
              <a:rect l="l" t="t" r="r" b="b"/>
              <a:pathLst>
                <a:path w="1355598" h="1355598">
                  <a:moveTo>
                    <a:pt x="0" y="0"/>
                  </a:moveTo>
                  <a:lnTo>
                    <a:pt x="1355598" y="0"/>
                  </a:lnTo>
                  <a:lnTo>
                    <a:pt x="1355598" y="1355598"/>
                  </a:lnTo>
                  <a:lnTo>
                    <a:pt x="0" y="1355598"/>
                  </a:lnTo>
                  <a:lnTo>
                    <a:pt x="0" y="0"/>
                  </a:lnTo>
                  <a:close/>
                </a:path>
              </a:pathLst>
            </a:custGeom>
            <a:blipFill>
              <a:blip r:embed="rId8"/>
              <a:stretch>
                <a:fillRect r="-4" b="-4"/>
              </a:stretch>
            </a:blipFill>
          </p:spPr>
          <p:txBody>
            <a:bodyPr/>
            <a:lstStyle/>
            <a:p>
              <a:endParaRPr lang="es-CL"/>
            </a:p>
          </p:txBody>
        </p:sp>
      </p:grpSp>
      <p:grpSp>
        <p:nvGrpSpPr>
          <p:cNvPr id="11" name="Group 11"/>
          <p:cNvGrpSpPr/>
          <p:nvPr/>
        </p:nvGrpSpPr>
        <p:grpSpPr>
          <a:xfrm>
            <a:off x="10381446" y="7856653"/>
            <a:ext cx="1004123" cy="1004123"/>
            <a:chOff x="0" y="0"/>
            <a:chExt cx="1338831" cy="1338831"/>
          </a:xfrm>
        </p:grpSpPr>
        <p:sp>
          <p:nvSpPr>
            <p:cNvPr id="12" name="Freeform 12"/>
            <p:cNvSpPr/>
            <p:nvPr/>
          </p:nvSpPr>
          <p:spPr>
            <a:xfrm>
              <a:off x="0" y="0"/>
              <a:ext cx="1338834" cy="1338834"/>
            </a:xfrm>
            <a:custGeom>
              <a:avLst/>
              <a:gdLst/>
              <a:ahLst/>
              <a:cxnLst/>
              <a:rect l="l" t="t" r="r" b="b"/>
              <a:pathLst>
                <a:path w="1338834" h="1338834">
                  <a:moveTo>
                    <a:pt x="0" y="0"/>
                  </a:moveTo>
                  <a:lnTo>
                    <a:pt x="1338834" y="0"/>
                  </a:lnTo>
                  <a:lnTo>
                    <a:pt x="1338834" y="1338834"/>
                  </a:lnTo>
                  <a:lnTo>
                    <a:pt x="0" y="1338834"/>
                  </a:lnTo>
                  <a:lnTo>
                    <a:pt x="0" y="0"/>
                  </a:lnTo>
                  <a:close/>
                </a:path>
              </a:pathLst>
            </a:custGeom>
            <a:blipFill>
              <a:blip r:embed="rId9"/>
              <a:stretch>
                <a:fillRect/>
              </a:stretch>
            </a:blipFill>
          </p:spPr>
          <p:txBody>
            <a:bodyPr/>
            <a:lstStyle/>
            <a:p>
              <a:endParaRPr lang="es-CL"/>
            </a:p>
          </p:txBody>
        </p:sp>
      </p:grpSp>
      <p:sp>
        <p:nvSpPr>
          <p:cNvPr id="13" name="TextBox 13"/>
          <p:cNvSpPr txBox="1"/>
          <p:nvPr/>
        </p:nvSpPr>
        <p:spPr>
          <a:xfrm>
            <a:off x="7812400" y="6194181"/>
            <a:ext cx="3357898" cy="508563"/>
          </a:xfrm>
          <a:prstGeom prst="rect">
            <a:avLst/>
          </a:prstGeom>
        </p:spPr>
        <p:txBody>
          <a:bodyPr lIns="0" tIns="0" rIns="0" bIns="0" rtlCol="0" anchor="t">
            <a:spAutoFit/>
          </a:bodyPr>
          <a:lstStyle/>
          <a:p>
            <a:pPr algn="ctr">
              <a:lnSpc>
                <a:spcPts val="4072"/>
              </a:lnSpc>
            </a:pPr>
            <a:r>
              <a:rPr lang="en-US" sz="3481">
                <a:solidFill>
                  <a:srgbClr val="FFFFFF"/>
                </a:solidFill>
                <a:latin typeface="TT Runs"/>
                <a:ea typeface="TT Runs"/>
                <a:cs typeface="TT Runs"/>
                <a:sym typeface="TT Runs"/>
              </a:rPr>
              <a:t>Backend</a:t>
            </a:r>
          </a:p>
        </p:txBody>
      </p:sp>
      <p:sp>
        <p:nvSpPr>
          <p:cNvPr id="14" name="Freeform 14"/>
          <p:cNvSpPr/>
          <p:nvPr/>
        </p:nvSpPr>
        <p:spPr>
          <a:xfrm>
            <a:off x="14087899" y="3668115"/>
            <a:ext cx="2000251" cy="2005599"/>
          </a:xfrm>
          <a:custGeom>
            <a:avLst/>
            <a:gdLst/>
            <a:ahLst/>
            <a:cxnLst/>
            <a:rect l="l" t="t" r="r" b="b"/>
            <a:pathLst>
              <a:path w="2000251" h="2005599">
                <a:moveTo>
                  <a:pt x="0" y="0"/>
                </a:moveTo>
                <a:lnTo>
                  <a:pt x="2000251" y="0"/>
                </a:lnTo>
                <a:lnTo>
                  <a:pt x="2000251" y="2005599"/>
                </a:lnTo>
                <a:lnTo>
                  <a:pt x="0" y="2005599"/>
                </a:lnTo>
                <a:lnTo>
                  <a:pt x="0" y="0"/>
                </a:lnTo>
                <a:close/>
              </a:path>
            </a:pathLst>
          </a:custGeom>
          <a:blipFill>
            <a:blip r:embed="rId10">
              <a:extLst>
                <a:ext uri="{96DAC541-7B7A-43D3-8B79-37D633B846F1}">
                  <asvg:svgBlip xmlns:asvg="http://schemas.microsoft.com/office/drawing/2016/SVG/main" r:embed="rId11"/>
                </a:ext>
              </a:extLst>
            </a:blip>
            <a:stretch>
              <a:fillRect l="-133" r="-133"/>
            </a:stretch>
          </a:blipFill>
        </p:spPr>
        <p:txBody>
          <a:bodyPr/>
          <a:lstStyle/>
          <a:p>
            <a:endParaRPr lang="es-CL"/>
          </a:p>
        </p:txBody>
      </p:sp>
      <p:sp>
        <p:nvSpPr>
          <p:cNvPr id="15" name="Freeform 15"/>
          <p:cNvSpPr/>
          <p:nvPr/>
        </p:nvSpPr>
        <p:spPr>
          <a:xfrm>
            <a:off x="13383983" y="7390294"/>
            <a:ext cx="1407832" cy="1673366"/>
          </a:xfrm>
          <a:custGeom>
            <a:avLst/>
            <a:gdLst/>
            <a:ahLst/>
            <a:cxnLst/>
            <a:rect l="l" t="t" r="r" b="b"/>
            <a:pathLst>
              <a:path w="1407832" h="1673366">
                <a:moveTo>
                  <a:pt x="0" y="0"/>
                </a:moveTo>
                <a:lnTo>
                  <a:pt x="1407832" y="0"/>
                </a:lnTo>
                <a:lnTo>
                  <a:pt x="1407832" y="1673366"/>
                </a:lnTo>
                <a:lnTo>
                  <a:pt x="0" y="1673366"/>
                </a:lnTo>
                <a:lnTo>
                  <a:pt x="0" y="0"/>
                </a:lnTo>
                <a:close/>
              </a:path>
            </a:pathLst>
          </a:custGeom>
          <a:blipFill>
            <a:blip r:embed="rId12">
              <a:extLst>
                <a:ext uri="{96DAC541-7B7A-43D3-8B79-37D633B846F1}">
                  <asvg:svgBlip xmlns:asvg="http://schemas.microsoft.com/office/drawing/2016/SVG/main" r:embed="rId13"/>
                </a:ext>
              </a:extLst>
            </a:blip>
            <a:stretch>
              <a:fillRect l="-313" r="-313"/>
            </a:stretch>
          </a:blipFill>
        </p:spPr>
        <p:txBody>
          <a:bodyPr/>
          <a:lstStyle/>
          <a:p>
            <a:endParaRPr lang="es-CL"/>
          </a:p>
        </p:txBody>
      </p:sp>
      <p:grpSp>
        <p:nvGrpSpPr>
          <p:cNvPr id="16" name="Group 16"/>
          <p:cNvGrpSpPr/>
          <p:nvPr/>
        </p:nvGrpSpPr>
        <p:grpSpPr>
          <a:xfrm>
            <a:off x="15462061" y="7653041"/>
            <a:ext cx="1172062" cy="1172062"/>
            <a:chOff x="0" y="0"/>
            <a:chExt cx="1562749" cy="1562749"/>
          </a:xfrm>
        </p:grpSpPr>
        <p:sp>
          <p:nvSpPr>
            <p:cNvPr id="17" name="Freeform 17"/>
            <p:cNvSpPr/>
            <p:nvPr/>
          </p:nvSpPr>
          <p:spPr>
            <a:xfrm>
              <a:off x="0" y="0"/>
              <a:ext cx="1562735" cy="1562735"/>
            </a:xfrm>
            <a:custGeom>
              <a:avLst/>
              <a:gdLst/>
              <a:ahLst/>
              <a:cxnLst/>
              <a:rect l="l" t="t" r="r" b="b"/>
              <a:pathLst>
                <a:path w="1562735" h="1562735">
                  <a:moveTo>
                    <a:pt x="0" y="0"/>
                  </a:moveTo>
                  <a:lnTo>
                    <a:pt x="1562735" y="0"/>
                  </a:lnTo>
                  <a:lnTo>
                    <a:pt x="1562735" y="1562735"/>
                  </a:lnTo>
                  <a:lnTo>
                    <a:pt x="0" y="1562735"/>
                  </a:lnTo>
                  <a:lnTo>
                    <a:pt x="0" y="0"/>
                  </a:lnTo>
                  <a:close/>
                </a:path>
              </a:pathLst>
            </a:custGeom>
            <a:blipFill>
              <a:blip r:embed="rId14"/>
              <a:stretch>
                <a:fillRect/>
              </a:stretch>
            </a:blipFill>
          </p:spPr>
          <p:txBody>
            <a:bodyPr/>
            <a:lstStyle/>
            <a:p>
              <a:endParaRPr lang="es-CL"/>
            </a:p>
          </p:txBody>
        </p:sp>
      </p:grpSp>
      <p:sp>
        <p:nvSpPr>
          <p:cNvPr id="18" name="TextBox 18"/>
          <p:cNvSpPr txBox="1"/>
          <p:nvPr/>
        </p:nvSpPr>
        <p:spPr>
          <a:xfrm>
            <a:off x="13409039" y="6121389"/>
            <a:ext cx="3357898" cy="1022913"/>
          </a:xfrm>
          <a:prstGeom prst="rect">
            <a:avLst/>
          </a:prstGeom>
        </p:spPr>
        <p:txBody>
          <a:bodyPr lIns="0" tIns="0" rIns="0" bIns="0" rtlCol="0" anchor="t">
            <a:spAutoFit/>
          </a:bodyPr>
          <a:lstStyle/>
          <a:p>
            <a:pPr algn="ctr">
              <a:lnSpc>
                <a:spcPts val="4072"/>
              </a:lnSpc>
            </a:pPr>
            <a:r>
              <a:rPr lang="en-US" sz="3481">
                <a:solidFill>
                  <a:srgbClr val="FFFFFF"/>
                </a:solidFill>
                <a:latin typeface="TT Runs"/>
                <a:ea typeface="TT Runs"/>
                <a:cs typeface="TT Runs"/>
                <a:sym typeface="TT Runs"/>
              </a:rPr>
              <a:t>Bases de datos</a:t>
            </a:r>
          </a:p>
        </p:txBody>
      </p:sp>
      <p:sp>
        <p:nvSpPr>
          <p:cNvPr id="19" name="Freeform 19"/>
          <p:cNvSpPr/>
          <p:nvPr/>
        </p:nvSpPr>
        <p:spPr>
          <a:xfrm>
            <a:off x="3588800" y="7050463"/>
            <a:ext cx="778343" cy="778343"/>
          </a:xfrm>
          <a:custGeom>
            <a:avLst/>
            <a:gdLst/>
            <a:ahLst/>
            <a:cxnLst/>
            <a:rect l="l" t="t" r="r" b="b"/>
            <a:pathLst>
              <a:path w="778343" h="778343">
                <a:moveTo>
                  <a:pt x="0" y="0"/>
                </a:moveTo>
                <a:lnTo>
                  <a:pt x="778343" y="0"/>
                </a:lnTo>
                <a:lnTo>
                  <a:pt x="778343" y="778343"/>
                </a:lnTo>
                <a:lnTo>
                  <a:pt x="0" y="77834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CL"/>
          </a:p>
        </p:txBody>
      </p:sp>
      <p:sp>
        <p:nvSpPr>
          <p:cNvPr id="20" name="Freeform 20"/>
          <p:cNvSpPr/>
          <p:nvPr/>
        </p:nvSpPr>
        <p:spPr>
          <a:xfrm>
            <a:off x="2183027" y="8210752"/>
            <a:ext cx="848245" cy="967914"/>
          </a:xfrm>
          <a:custGeom>
            <a:avLst/>
            <a:gdLst/>
            <a:ahLst/>
            <a:cxnLst/>
            <a:rect l="l" t="t" r="r" b="b"/>
            <a:pathLst>
              <a:path w="848245" h="967914">
                <a:moveTo>
                  <a:pt x="0" y="0"/>
                </a:moveTo>
                <a:lnTo>
                  <a:pt x="848245" y="0"/>
                </a:lnTo>
                <a:lnTo>
                  <a:pt x="848245" y="967914"/>
                </a:lnTo>
                <a:lnTo>
                  <a:pt x="0" y="967914"/>
                </a:lnTo>
                <a:lnTo>
                  <a:pt x="0" y="0"/>
                </a:lnTo>
                <a:close/>
              </a:path>
            </a:pathLst>
          </a:custGeom>
          <a:blipFill>
            <a:blip r:embed="rId17">
              <a:extLst>
                <a:ext uri="{96DAC541-7B7A-43D3-8B79-37D633B846F1}">
                  <asvg:svgBlip xmlns:asvg="http://schemas.microsoft.com/office/drawing/2016/SVG/main" r:embed="rId18"/>
                </a:ext>
              </a:extLst>
            </a:blip>
            <a:stretch>
              <a:fillRect l="-2019" r="-2019"/>
            </a:stretch>
          </a:blipFill>
        </p:spPr>
        <p:txBody>
          <a:bodyPr/>
          <a:lstStyle/>
          <a:p>
            <a:endParaRPr lang="es-CL"/>
          </a:p>
        </p:txBody>
      </p:sp>
      <p:sp>
        <p:nvSpPr>
          <p:cNvPr id="21" name="Freeform 21"/>
          <p:cNvSpPr/>
          <p:nvPr/>
        </p:nvSpPr>
        <p:spPr>
          <a:xfrm>
            <a:off x="4903495" y="8130749"/>
            <a:ext cx="999101" cy="932911"/>
          </a:xfrm>
          <a:custGeom>
            <a:avLst/>
            <a:gdLst/>
            <a:ahLst/>
            <a:cxnLst/>
            <a:rect l="l" t="t" r="r" b="b"/>
            <a:pathLst>
              <a:path w="999101" h="932911">
                <a:moveTo>
                  <a:pt x="0" y="0"/>
                </a:moveTo>
                <a:lnTo>
                  <a:pt x="999101" y="0"/>
                </a:lnTo>
                <a:lnTo>
                  <a:pt x="999101" y="932911"/>
                </a:lnTo>
                <a:lnTo>
                  <a:pt x="0" y="932911"/>
                </a:lnTo>
                <a:lnTo>
                  <a:pt x="0" y="0"/>
                </a:lnTo>
                <a:close/>
              </a:path>
            </a:pathLst>
          </a:custGeom>
          <a:blipFill>
            <a:blip r:embed="rId19">
              <a:extLst>
                <a:ext uri="{96DAC541-7B7A-43D3-8B79-37D633B846F1}">
                  <asvg:svgBlip xmlns:asvg="http://schemas.microsoft.com/office/drawing/2016/SVG/main" r:embed="rId20"/>
                </a:ext>
              </a:extLst>
            </a:blip>
            <a:stretch>
              <a:fillRect l="-22" r="-22"/>
            </a:stretch>
          </a:blipFill>
        </p:spPr>
        <p:txBody>
          <a:bodyPr/>
          <a:lstStyle/>
          <a:p>
            <a:endParaRPr lang="es-CL"/>
          </a:p>
        </p:txBody>
      </p:sp>
      <p:grpSp>
        <p:nvGrpSpPr>
          <p:cNvPr id="22" name="Group 22"/>
          <p:cNvGrpSpPr/>
          <p:nvPr/>
        </p:nvGrpSpPr>
        <p:grpSpPr>
          <a:xfrm>
            <a:off x="3472804" y="8880361"/>
            <a:ext cx="1010335" cy="1162975"/>
            <a:chOff x="0" y="0"/>
            <a:chExt cx="1347113" cy="1550633"/>
          </a:xfrm>
        </p:grpSpPr>
        <p:sp>
          <p:nvSpPr>
            <p:cNvPr id="23" name="Freeform 23"/>
            <p:cNvSpPr/>
            <p:nvPr/>
          </p:nvSpPr>
          <p:spPr>
            <a:xfrm>
              <a:off x="0" y="0"/>
              <a:ext cx="1347089" cy="1550670"/>
            </a:xfrm>
            <a:custGeom>
              <a:avLst/>
              <a:gdLst/>
              <a:ahLst/>
              <a:cxnLst/>
              <a:rect l="l" t="t" r="r" b="b"/>
              <a:pathLst>
                <a:path w="1347089" h="1550670">
                  <a:moveTo>
                    <a:pt x="0" y="0"/>
                  </a:moveTo>
                  <a:lnTo>
                    <a:pt x="1347089" y="0"/>
                  </a:lnTo>
                  <a:lnTo>
                    <a:pt x="1347089" y="1550670"/>
                  </a:lnTo>
                  <a:lnTo>
                    <a:pt x="0" y="1550670"/>
                  </a:lnTo>
                  <a:lnTo>
                    <a:pt x="0" y="0"/>
                  </a:lnTo>
                  <a:close/>
                </a:path>
              </a:pathLst>
            </a:custGeom>
            <a:blipFill>
              <a:blip r:embed="rId21"/>
              <a:stretch>
                <a:fillRect l="-17" r="-18" b="2"/>
              </a:stretch>
            </a:blipFill>
          </p:spPr>
          <p:txBody>
            <a:bodyPr/>
            <a:lstStyle/>
            <a:p>
              <a:endParaRPr lang="es-CL"/>
            </a:p>
          </p:txBody>
        </p:sp>
      </p:grpSp>
      <p:sp>
        <p:nvSpPr>
          <p:cNvPr id="24" name="TextBox 24"/>
          <p:cNvSpPr txBox="1"/>
          <p:nvPr/>
        </p:nvSpPr>
        <p:spPr>
          <a:xfrm>
            <a:off x="2183027" y="6164099"/>
            <a:ext cx="3357898" cy="508563"/>
          </a:xfrm>
          <a:prstGeom prst="rect">
            <a:avLst/>
          </a:prstGeom>
        </p:spPr>
        <p:txBody>
          <a:bodyPr lIns="0" tIns="0" rIns="0" bIns="0" rtlCol="0" anchor="t">
            <a:spAutoFit/>
          </a:bodyPr>
          <a:lstStyle/>
          <a:p>
            <a:pPr algn="ctr">
              <a:lnSpc>
                <a:spcPts val="4072"/>
              </a:lnSpc>
            </a:pPr>
            <a:r>
              <a:rPr lang="en-US" sz="3481">
                <a:solidFill>
                  <a:srgbClr val="FFFFFF"/>
                </a:solidFill>
                <a:latin typeface="TT Runs"/>
                <a:ea typeface="TT Runs"/>
                <a:cs typeface="TT Runs"/>
                <a:sym typeface="TT Runs"/>
              </a:rPr>
              <a:t>Frontend</a:t>
            </a:r>
          </a:p>
        </p:txBody>
      </p:sp>
      <p:sp>
        <p:nvSpPr>
          <p:cNvPr id="25" name="TextBox 25"/>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grpSp>
        <p:nvGrpSpPr>
          <p:cNvPr id="4" name="Group 4"/>
          <p:cNvGrpSpPr/>
          <p:nvPr/>
        </p:nvGrpSpPr>
        <p:grpSpPr>
          <a:xfrm>
            <a:off x="12393667" y="533786"/>
            <a:ext cx="5522565" cy="1409050"/>
            <a:chOff x="0" y="0"/>
            <a:chExt cx="7363420" cy="1878733"/>
          </a:xfrm>
        </p:grpSpPr>
        <p:sp>
          <p:nvSpPr>
            <p:cNvPr id="5" name="Freeform 5"/>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6" name="TextBox 6"/>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pic>
        <p:nvPicPr>
          <p:cNvPr id="13" name="Imagen 12">
            <a:hlinkClick r:id="rId4"/>
            <a:extLst>
              <a:ext uri="{FF2B5EF4-FFF2-40B4-BE49-F238E27FC236}">
                <a16:creationId xmlns:a16="http://schemas.microsoft.com/office/drawing/2014/main" id="{8237F76C-C41D-04D4-ED1B-9FC76B45095B}"/>
              </a:ext>
            </a:extLst>
          </p:cNvPr>
          <p:cNvPicPr>
            <a:picLocks noChangeAspect="1"/>
          </p:cNvPicPr>
          <p:nvPr/>
        </p:nvPicPr>
        <p:blipFill>
          <a:blip r:embed="rId5"/>
          <a:stretch>
            <a:fillRect/>
          </a:stretch>
        </p:blipFill>
        <p:spPr>
          <a:xfrm>
            <a:off x="2846691" y="2473762"/>
            <a:ext cx="11853333" cy="6667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sp>
        <p:nvSpPr>
          <p:cNvPr id="4" name="TextBox 4"/>
          <p:cNvSpPr txBox="1"/>
          <p:nvPr/>
        </p:nvSpPr>
        <p:spPr>
          <a:xfrm>
            <a:off x="1981200" y="2195271"/>
            <a:ext cx="11741177" cy="1482090"/>
          </a:xfrm>
          <a:prstGeom prst="rect">
            <a:avLst/>
          </a:prstGeom>
        </p:spPr>
        <p:txBody>
          <a:bodyPr lIns="0" tIns="0" rIns="0" bIns="0" rtlCol="0" anchor="t">
            <a:spAutoFit/>
          </a:bodyPr>
          <a:lstStyle/>
          <a:p>
            <a:pPr algn="l">
              <a:lnSpc>
                <a:spcPts val="9660"/>
              </a:lnSpc>
            </a:pPr>
            <a:r>
              <a:rPr lang="en-US" sz="5400">
                <a:solidFill>
                  <a:srgbClr val="FFFFFF"/>
                </a:solidFill>
                <a:latin typeface="TT Runs"/>
                <a:ea typeface="TT Runs"/>
                <a:cs typeface="TT Runs"/>
                <a:sym typeface="TT Runs"/>
              </a:rPr>
              <a:t>Resultados obtenidos</a:t>
            </a:r>
          </a:p>
        </p:txBody>
      </p:sp>
      <p:sp>
        <p:nvSpPr>
          <p:cNvPr id="5" name="Freeform 5"/>
          <p:cNvSpPr/>
          <p:nvPr/>
        </p:nvSpPr>
        <p:spPr>
          <a:xfrm>
            <a:off x="6334658" y="2282673"/>
            <a:ext cx="4277701" cy="1238011"/>
          </a:xfrm>
          <a:custGeom>
            <a:avLst/>
            <a:gdLst/>
            <a:ahLst/>
            <a:cxnLst/>
            <a:rect l="l" t="t" r="r" b="b"/>
            <a:pathLst>
              <a:path w="4277701" h="1238011">
                <a:moveTo>
                  <a:pt x="0" y="0"/>
                </a:moveTo>
                <a:lnTo>
                  <a:pt x="4277701" y="0"/>
                </a:lnTo>
                <a:lnTo>
                  <a:pt x="4277701" y="1238011"/>
                </a:lnTo>
                <a:lnTo>
                  <a:pt x="0" y="1238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grpSp>
        <p:nvGrpSpPr>
          <p:cNvPr id="6" name="Group 6"/>
          <p:cNvGrpSpPr/>
          <p:nvPr/>
        </p:nvGrpSpPr>
        <p:grpSpPr>
          <a:xfrm>
            <a:off x="12393667" y="533786"/>
            <a:ext cx="5522565" cy="1409050"/>
            <a:chOff x="0" y="0"/>
            <a:chExt cx="7363420" cy="1878733"/>
          </a:xfrm>
        </p:grpSpPr>
        <p:sp>
          <p:nvSpPr>
            <p:cNvPr id="7" name="Freeform 7"/>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5"/>
              <a:stretch>
                <a:fillRect b="-1"/>
              </a:stretch>
            </a:blipFill>
          </p:spPr>
          <p:txBody>
            <a:bodyPr/>
            <a:lstStyle/>
            <a:p>
              <a:endParaRPr lang="es-CL"/>
            </a:p>
          </p:txBody>
        </p:sp>
      </p:grpSp>
      <p:sp>
        <p:nvSpPr>
          <p:cNvPr id="8" name="TextBox 8"/>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
        <p:nvSpPr>
          <p:cNvPr id="9" name="TextBox 9"/>
          <p:cNvSpPr txBox="1"/>
          <p:nvPr/>
        </p:nvSpPr>
        <p:spPr>
          <a:xfrm>
            <a:off x="1920240" y="4854867"/>
            <a:ext cx="13456920" cy="3509546"/>
          </a:xfrm>
          <a:prstGeom prst="rect">
            <a:avLst/>
          </a:prstGeom>
        </p:spPr>
        <p:txBody>
          <a:bodyPr lIns="0" tIns="0" rIns="0" bIns="0" rtlCol="0" anchor="t">
            <a:spAutoFit/>
          </a:bodyPr>
          <a:lstStyle/>
          <a:p>
            <a:pPr marL="289560" lvl="1" indent="-144780" algn="just">
              <a:lnSpc>
                <a:spcPts val="2879"/>
              </a:lnSpc>
              <a:buFont typeface="Arial"/>
              <a:buChar char="•"/>
            </a:pPr>
            <a:r>
              <a:rPr lang="en-US" sz="2400">
                <a:solidFill>
                  <a:srgbClr val="FFFFFF"/>
                </a:solidFill>
                <a:latin typeface="TT Runs"/>
                <a:ea typeface="TT Runs"/>
                <a:cs typeface="TT Runs"/>
                <a:sym typeface="TT Runs"/>
              </a:rPr>
              <a:t>Servicio a la medida que cumple con los objetivos del negocio.</a:t>
            </a:r>
          </a:p>
          <a:p>
            <a:pPr marL="289560" lvl="1" indent="-144780" algn="just">
              <a:lnSpc>
                <a:spcPts val="2879"/>
              </a:lnSpc>
            </a:pPr>
            <a:endParaRPr lang="en-US" sz="2400">
              <a:solidFill>
                <a:srgbClr val="FFFFFF"/>
              </a:solidFill>
              <a:latin typeface="TT Runs"/>
              <a:ea typeface="TT Runs"/>
              <a:cs typeface="TT Runs"/>
              <a:sym typeface="TT Runs"/>
            </a:endParaRPr>
          </a:p>
          <a:p>
            <a:pPr marL="289560" lvl="1" indent="-144780" algn="just">
              <a:lnSpc>
                <a:spcPts val="2879"/>
              </a:lnSpc>
              <a:buFont typeface="Arial"/>
              <a:buChar char="•"/>
            </a:pPr>
            <a:r>
              <a:rPr lang="en-US" sz="2400">
                <a:solidFill>
                  <a:srgbClr val="FFFFFF"/>
                </a:solidFill>
                <a:latin typeface="TT Runs"/>
                <a:ea typeface="TT Runs"/>
                <a:cs typeface="TT Runs"/>
                <a:sym typeface="TT Runs"/>
              </a:rPr>
              <a:t>Retorno de inversión.</a:t>
            </a:r>
          </a:p>
          <a:p>
            <a:pPr marL="289560" lvl="1" indent="-144780" algn="just">
              <a:lnSpc>
                <a:spcPts val="2879"/>
              </a:lnSpc>
            </a:pPr>
            <a:endParaRPr lang="en-US" sz="2400">
              <a:solidFill>
                <a:srgbClr val="FFFFFF"/>
              </a:solidFill>
              <a:latin typeface="TT Runs"/>
              <a:ea typeface="TT Runs"/>
              <a:cs typeface="TT Runs"/>
              <a:sym typeface="TT Runs"/>
            </a:endParaRPr>
          </a:p>
          <a:p>
            <a:pPr marL="289560" lvl="1" indent="-144780" algn="just">
              <a:lnSpc>
                <a:spcPts val="2879"/>
              </a:lnSpc>
              <a:buFont typeface="Arial"/>
              <a:buChar char="•"/>
            </a:pPr>
            <a:r>
              <a:rPr lang="en-US" sz="2400">
                <a:solidFill>
                  <a:srgbClr val="FFFFFF"/>
                </a:solidFill>
                <a:latin typeface="TT Runs"/>
                <a:ea typeface="TT Runs"/>
                <a:cs typeface="TT Runs"/>
                <a:sym typeface="TT Runs"/>
              </a:rPr>
              <a:t>Centralización y normalización de datos.</a:t>
            </a:r>
          </a:p>
          <a:p>
            <a:pPr marL="289560" lvl="1" indent="-144780" algn="just">
              <a:lnSpc>
                <a:spcPts val="2879"/>
              </a:lnSpc>
            </a:pPr>
            <a:endParaRPr lang="en-US" sz="2400">
              <a:solidFill>
                <a:srgbClr val="FFFFFF"/>
              </a:solidFill>
              <a:latin typeface="TT Runs"/>
              <a:ea typeface="TT Runs"/>
              <a:cs typeface="TT Runs"/>
              <a:sym typeface="TT Runs"/>
            </a:endParaRPr>
          </a:p>
          <a:p>
            <a:pPr marL="289560" lvl="1" indent="-144780" algn="just">
              <a:lnSpc>
                <a:spcPts val="2879"/>
              </a:lnSpc>
              <a:buFont typeface="Arial"/>
              <a:buChar char="•"/>
            </a:pPr>
            <a:r>
              <a:rPr lang="en-US" sz="2400">
                <a:solidFill>
                  <a:srgbClr val="FFFFFF"/>
                </a:solidFill>
                <a:latin typeface="TT Runs"/>
                <a:ea typeface="TT Runs"/>
                <a:cs typeface="TT Runs"/>
                <a:sym typeface="TT Runs"/>
              </a:rPr>
              <a:t>Mejora en los tiempos de operación.</a:t>
            </a:r>
          </a:p>
          <a:p>
            <a:pPr marL="289560" lvl="1" indent="-144780" algn="just">
              <a:lnSpc>
                <a:spcPts val="2879"/>
              </a:lnSpc>
            </a:pPr>
            <a:endParaRPr lang="en-US" sz="2400">
              <a:solidFill>
                <a:srgbClr val="FFFFFF"/>
              </a:solidFill>
              <a:latin typeface="TT Runs"/>
              <a:ea typeface="TT Runs"/>
              <a:cs typeface="TT Runs"/>
              <a:sym typeface="TT Runs"/>
            </a:endParaRPr>
          </a:p>
          <a:p>
            <a:pPr marL="289560" lvl="1" indent="-144780" algn="l">
              <a:lnSpc>
                <a:spcPts val="2879"/>
              </a:lnSpc>
            </a:pPr>
            <a:endParaRPr lang="en-US" sz="2400">
              <a:solidFill>
                <a:srgbClr val="FFFFFF"/>
              </a:solidFill>
              <a:latin typeface="TT Runs"/>
              <a:ea typeface="TT Runs"/>
              <a:cs typeface="TT Runs"/>
              <a:sym typeface="TT Runs"/>
            </a:endParaRPr>
          </a:p>
          <a:p>
            <a:pPr marL="289560" lvl="1" indent="-144780" algn="l">
              <a:lnSpc>
                <a:spcPts val="2879"/>
              </a:lnSpc>
            </a:pPr>
            <a:endParaRPr lang="en-US" sz="2400">
              <a:solidFill>
                <a:srgbClr val="FFFFFF"/>
              </a:solidFill>
              <a:latin typeface="TT Runs"/>
              <a:ea typeface="TT Runs"/>
              <a:cs typeface="TT Runs"/>
              <a:sym typeface="TT Ru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sp>
        <p:nvSpPr>
          <p:cNvPr id="4" name="TextBox 4"/>
          <p:cNvSpPr txBox="1"/>
          <p:nvPr/>
        </p:nvSpPr>
        <p:spPr>
          <a:xfrm>
            <a:off x="2133600" y="2185222"/>
            <a:ext cx="16738733" cy="2305049"/>
          </a:xfrm>
          <a:prstGeom prst="rect">
            <a:avLst/>
          </a:prstGeom>
        </p:spPr>
        <p:txBody>
          <a:bodyPr lIns="0" tIns="0" rIns="0" bIns="0" rtlCol="0" anchor="t">
            <a:spAutoFit/>
          </a:bodyPr>
          <a:lstStyle/>
          <a:p>
            <a:pPr algn="l">
              <a:lnSpc>
                <a:spcPts val="8400"/>
              </a:lnSpc>
            </a:pPr>
            <a:r>
              <a:rPr lang="en-US" sz="5400">
                <a:solidFill>
                  <a:srgbClr val="FFFFFF"/>
                </a:solidFill>
                <a:latin typeface="TT Runs"/>
                <a:ea typeface="TT Runs"/>
                <a:cs typeface="TT Runs"/>
                <a:sym typeface="TT Runs"/>
              </a:rPr>
              <a:t>Obstáculos presentados durante el desarrollo</a:t>
            </a:r>
          </a:p>
        </p:txBody>
      </p:sp>
      <p:sp>
        <p:nvSpPr>
          <p:cNvPr id="5" name="Freeform 5"/>
          <p:cNvSpPr/>
          <p:nvPr/>
        </p:nvSpPr>
        <p:spPr>
          <a:xfrm>
            <a:off x="1994828" y="2199748"/>
            <a:ext cx="4775918" cy="1238011"/>
          </a:xfrm>
          <a:custGeom>
            <a:avLst/>
            <a:gdLst/>
            <a:ahLst/>
            <a:cxnLst/>
            <a:rect l="l" t="t" r="r" b="b"/>
            <a:pathLst>
              <a:path w="4775918" h="1238011">
                <a:moveTo>
                  <a:pt x="0" y="0"/>
                </a:moveTo>
                <a:lnTo>
                  <a:pt x="4775918" y="0"/>
                </a:lnTo>
                <a:lnTo>
                  <a:pt x="4775918" y="1238011"/>
                </a:lnTo>
                <a:lnTo>
                  <a:pt x="0" y="12380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grpSp>
        <p:nvGrpSpPr>
          <p:cNvPr id="6" name="Group 6"/>
          <p:cNvGrpSpPr/>
          <p:nvPr/>
        </p:nvGrpSpPr>
        <p:grpSpPr>
          <a:xfrm>
            <a:off x="12393667" y="533786"/>
            <a:ext cx="5522565" cy="1409050"/>
            <a:chOff x="0" y="0"/>
            <a:chExt cx="7363420" cy="1878733"/>
          </a:xfrm>
        </p:grpSpPr>
        <p:sp>
          <p:nvSpPr>
            <p:cNvPr id="7" name="Freeform 7"/>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5"/>
              <a:stretch>
                <a:fillRect b="-1"/>
              </a:stretch>
            </a:blipFill>
          </p:spPr>
          <p:txBody>
            <a:bodyPr/>
            <a:lstStyle/>
            <a:p>
              <a:endParaRPr lang="es-CL"/>
            </a:p>
          </p:txBody>
        </p:sp>
      </p:grpSp>
      <p:sp>
        <p:nvSpPr>
          <p:cNvPr id="8" name="TextBox 8"/>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
        <p:nvSpPr>
          <p:cNvPr id="9" name="TextBox 9"/>
          <p:cNvSpPr txBox="1"/>
          <p:nvPr/>
        </p:nvSpPr>
        <p:spPr>
          <a:xfrm>
            <a:off x="2225040" y="5431207"/>
            <a:ext cx="9799320" cy="2533650"/>
          </a:xfrm>
          <a:prstGeom prst="rect">
            <a:avLst/>
          </a:prstGeom>
        </p:spPr>
        <p:txBody>
          <a:bodyPr lIns="0" tIns="0" rIns="0" bIns="0" rtlCol="0" anchor="t">
            <a:spAutoFit/>
          </a:bodyPr>
          <a:lstStyle/>
          <a:p>
            <a:pPr marL="289560" lvl="1" indent="-144780" algn="just">
              <a:lnSpc>
                <a:spcPts val="2879"/>
              </a:lnSpc>
              <a:buFont typeface="Arial"/>
              <a:buChar char="•"/>
            </a:pPr>
            <a:r>
              <a:rPr lang="en-US" sz="2400">
                <a:solidFill>
                  <a:srgbClr val="FFFFFF"/>
                </a:solidFill>
                <a:latin typeface="TT Runs"/>
                <a:ea typeface="TT Runs"/>
                <a:cs typeface="TT Runs"/>
                <a:sym typeface="TT Runs"/>
              </a:rPr>
              <a:t>Dificultad en el desarrollo de diseño de la interfaz gráfica.</a:t>
            </a:r>
          </a:p>
          <a:p>
            <a:pPr marL="289560" lvl="1" indent="-144780" algn="just">
              <a:lnSpc>
                <a:spcPts val="2879"/>
              </a:lnSpc>
            </a:pPr>
            <a:endParaRPr lang="en-US" sz="2400">
              <a:solidFill>
                <a:srgbClr val="FFFFFF"/>
              </a:solidFill>
              <a:latin typeface="TT Runs"/>
              <a:ea typeface="TT Runs"/>
              <a:cs typeface="TT Runs"/>
              <a:sym typeface="TT Runs"/>
            </a:endParaRPr>
          </a:p>
          <a:p>
            <a:pPr marL="289560" lvl="1" indent="-144780" algn="just">
              <a:lnSpc>
                <a:spcPts val="2879"/>
              </a:lnSpc>
              <a:buFont typeface="Arial"/>
              <a:buChar char="•"/>
            </a:pPr>
            <a:r>
              <a:rPr lang="en-US" sz="2400">
                <a:solidFill>
                  <a:srgbClr val="FFFFFF"/>
                </a:solidFill>
                <a:latin typeface="TT Runs"/>
                <a:ea typeface="TT Runs"/>
                <a:cs typeface="TT Runs"/>
                <a:sym typeface="TT Runs"/>
              </a:rPr>
              <a:t>Realizar mejoras en el modelo de datos.</a:t>
            </a:r>
          </a:p>
          <a:p>
            <a:pPr marL="289560" lvl="1" indent="-144780" algn="just">
              <a:lnSpc>
                <a:spcPts val="2879"/>
              </a:lnSpc>
            </a:pPr>
            <a:endParaRPr lang="en-US" sz="2400">
              <a:solidFill>
                <a:srgbClr val="FFFFFF"/>
              </a:solidFill>
              <a:latin typeface="TT Runs"/>
              <a:ea typeface="TT Runs"/>
              <a:cs typeface="TT Runs"/>
              <a:sym typeface="TT Runs"/>
            </a:endParaRPr>
          </a:p>
          <a:p>
            <a:pPr marL="289560" lvl="1" indent="-144780" algn="just">
              <a:lnSpc>
                <a:spcPts val="2879"/>
              </a:lnSpc>
              <a:buFont typeface="Arial"/>
              <a:buChar char="•"/>
            </a:pPr>
            <a:r>
              <a:rPr lang="en-US" sz="2400">
                <a:solidFill>
                  <a:srgbClr val="FFFFFF"/>
                </a:solidFill>
                <a:latin typeface="TT Runs"/>
                <a:ea typeface="TT Runs"/>
                <a:cs typeface="TT Runs"/>
                <a:sym typeface="TT Runs"/>
              </a:rPr>
              <a:t>Tiempos de desarrollo.</a:t>
            </a:r>
          </a:p>
          <a:p>
            <a:pPr marL="289560" lvl="1" indent="-144780" algn="just">
              <a:lnSpc>
                <a:spcPts val="2879"/>
              </a:lnSpc>
            </a:pPr>
            <a:endParaRPr lang="en-US" sz="2400">
              <a:solidFill>
                <a:srgbClr val="FFFFFF"/>
              </a:solidFill>
              <a:latin typeface="TT Runs"/>
              <a:ea typeface="TT Runs"/>
              <a:cs typeface="TT Runs"/>
              <a:sym typeface="TT Runs"/>
            </a:endParaRPr>
          </a:p>
          <a:p>
            <a:pPr marL="289560" lvl="1" indent="-144780" algn="just">
              <a:lnSpc>
                <a:spcPts val="2879"/>
              </a:lnSpc>
              <a:buFont typeface="Arial"/>
              <a:buChar char="•"/>
            </a:pPr>
            <a:r>
              <a:rPr lang="en-US" sz="2400">
                <a:solidFill>
                  <a:srgbClr val="FFFFFF"/>
                </a:solidFill>
                <a:latin typeface="TT Runs"/>
                <a:ea typeface="TT Runs"/>
                <a:cs typeface="TT Runs"/>
                <a:sym typeface="TT Runs"/>
              </a:rPr>
              <a:t>Rediseño en el modelo arquitectónico.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grpSp>
        <p:nvGrpSpPr>
          <p:cNvPr id="4" name="Group 4"/>
          <p:cNvGrpSpPr/>
          <p:nvPr/>
        </p:nvGrpSpPr>
        <p:grpSpPr>
          <a:xfrm>
            <a:off x="12393667" y="533786"/>
            <a:ext cx="5522565" cy="1409050"/>
            <a:chOff x="0" y="0"/>
            <a:chExt cx="7363420" cy="1878733"/>
          </a:xfrm>
        </p:grpSpPr>
        <p:sp>
          <p:nvSpPr>
            <p:cNvPr id="5" name="Freeform 5"/>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6" name="TextBox 6"/>
          <p:cNvSpPr txBox="1"/>
          <p:nvPr/>
        </p:nvSpPr>
        <p:spPr>
          <a:xfrm>
            <a:off x="2373045" y="4405617"/>
            <a:ext cx="13541909" cy="1027811"/>
          </a:xfrm>
          <a:prstGeom prst="rect">
            <a:avLst/>
          </a:prstGeom>
        </p:spPr>
        <p:txBody>
          <a:bodyPr lIns="0" tIns="0" rIns="0" bIns="0" rtlCol="0" anchor="t">
            <a:spAutoFit/>
          </a:bodyPr>
          <a:lstStyle/>
          <a:p>
            <a:pPr algn="ctr">
              <a:lnSpc>
                <a:spcPts val="8587"/>
              </a:lnSpc>
            </a:pPr>
            <a:r>
              <a:rPr lang="en-US" sz="5400">
                <a:solidFill>
                  <a:srgbClr val="FFFFFF"/>
                </a:solidFill>
                <a:latin typeface="TT Runs"/>
                <a:ea typeface="TT Runs"/>
                <a:cs typeface="TT Runs"/>
                <a:sym typeface="TT Runs"/>
              </a:rPr>
              <a:t>¡Gracias!</a:t>
            </a:r>
          </a:p>
        </p:txBody>
      </p:sp>
      <p:sp>
        <p:nvSpPr>
          <p:cNvPr id="7" name="TextBox 7"/>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96"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grpSp>
        <p:nvGrpSpPr>
          <p:cNvPr id="4" name="Group 4"/>
          <p:cNvGrpSpPr/>
          <p:nvPr/>
        </p:nvGrpSpPr>
        <p:grpSpPr>
          <a:xfrm>
            <a:off x="12393667" y="533786"/>
            <a:ext cx="5522565" cy="1409050"/>
            <a:chOff x="0" y="0"/>
            <a:chExt cx="7363420" cy="1878733"/>
          </a:xfrm>
        </p:grpSpPr>
        <p:sp>
          <p:nvSpPr>
            <p:cNvPr id="5" name="Freeform 5"/>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grpSp>
        <p:nvGrpSpPr>
          <p:cNvPr id="6" name="Group 6"/>
          <p:cNvGrpSpPr/>
          <p:nvPr/>
        </p:nvGrpSpPr>
        <p:grpSpPr>
          <a:xfrm>
            <a:off x="8091962" y="2331437"/>
            <a:ext cx="2104077" cy="1839251"/>
            <a:chOff x="0" y="0"/>
            <a:chExt cx="2805436" cy="2452335"/>
          </a:xfrm>
        </p:grpSpPr>
        <p:sp>
          <p:nvSpPr>
            <p:cNvPr id="7" name="Freeform 7"/>
            <p:cNvSpPr/>
            <p:nvPr/>
          </p:nvSpPr>
          <p:spPr>
            <a:xfrm>
              <a:off x="0" y="0"/>
              <a:ext cx="2805430" cy="2452370"/>
            </a:xfrm>
            <a:custGeom>
              <a:avLst/>
              <a:gdLst/>
              <a:ahLst/>
              <a:cxnLst/>
              <a:rect l="l" t="t" r="r" b="b"/>
              <a:pathLst>
                <a:path w="2805430" h="2452370">
                  <a:moveTo>
                    <a:pt x="0" y="0"/>
                  </a:moveTo>
                  <a:lnTo>
                    <a:pt x="2805430" y="0"/>
                  </a:lnTo>
                  <a:lnTo>
                    <a:pt x="2805430" y="2452370"/>
                  </a:lnTo>
                  <a:lnTo>
                    <a:pt x="0" y="2452370"/>
                  </a:lnTo>
                  <a:lnTo>
                    <a:pt x="0" y="0"/>
                  </a:lnTo>
                  <a:close/>
                </a:path>
              </a:pathLst>
            </a:custGeom>
            <a:blipFill>
              <a:blip r:embed="rId4"/>
              <a:stretch>
                <a:fillRect t="-2359" b="-2357"/>
              </a:stretch>
            </a:blipFill>
          </p:spPr>
          <p:txBody>
            <a:bodyPr/>
            <a:lstStyle/>
            <a:p>
              <a:endParaRPr lang="es-CL"/>
            </a:p>
          </p:txBody>
        </p:sp>
      </p:grpSp>
      <p:grpSp>
        <p:nvGrpSpPr>
          <p:cNvPr id="8" name="Group 8"/>
          <p:cNvGrpSpPr/>
          <p:nvPr/>
        </p:nvGrpSpPr>
        <p:grpSpPr>
          <a:xfrm>
            <a:off x="8091962" y="4826938"/>
            <a:ext cx="2076682" cy="1800353"/>
            <a:chOff x="0" y="0"/>
            <a:chExt cx="2768909" cy="2400471"/>
          </a:xfrm>
        </p:grpSpPr>
        <p:sp>
          <p:nvSpPr>
            <p:cNvPr id="9" name="Freeform 9"/>
            <p:cNvSpPr/>
            <p:nvPr/>
          </p:nvSpPr>
          <p:spPr>
            <a:xfrm>
              <a:off x="0" y="0"/>
              <a:ext cx="2768854" cy="2400427"/>
            </a:xfrm>
            <a:custGeom>
              <a:avLst/>
              <a:gdLst/>
              <a:ahLst/>
              <a:cxnLst/>
              <a:rect l="l" t="t" r="r" b="b"/>
              <a:pathLst>
                <a:path w="2768854" h="2400427">
                  <a:moveTo>
                    <a:pt x="0" y="0"/>
                  </a:moveTo>
                  <a:lnTo>
                    <a:pt x="2768854" y="0"/>
                  </a:lnTo>
                  <a:lnTo>
                    <a:pt x="2768854" y="2400427"/>
                  </a:lnTo>
                  <a:lnTo>
                    <a:pt x="0" y="2400427"/>
                  </a:lnTo>
                  <a:lnTo>
                    <a:pt x="0" y="0"/>
                  </a:lnTo>
                  <a:close/>
                </a:path>
              </a:pathLst>
            </a:custGeom>
            <a:blipFill>
              <a:blip r:embed="rId5"/>
              <a:stretch>
                <a:fillRect t="-1685" r="-1" b="-1686"/>
              </a:stretch>
            </a:blipFill>
          </p:spPr>
          <p:txBody>
            <a:bodyPr/>
            <a:lstStyle/>
            <a:p>
              <a:endParaRPr lang="es-CL"/>
            </a:p>
          </p:txBody>
        </p:sp>
      </p:grpSp>
      <p:grpSp>
        <p:nvGrpSpPr>
          <p:cNvPr id="10" name="Group 10"/>
          <p:cNvGrpSpPr/>
          <p:nvPr/>
        </p:nvGrpSpPr>
        <p:grpSpPr>
          <a:xfrm>
            <a:off x="8105659" y="7283541"/>
            <a:ext cx="2090379" cy="1974759"/>
            <a:chOff x="0" y="0"/>
            <a:chExt cx="2787172" cy="2633012"/>
          </a:xfrm>
        </p:grpSpPr>
        <p:sp>
          <p:nvSpPr>
            <p:cNvPr id="11" name="Freeform 11"/>
            <p:cNvSpPr/>
            <p:nvPr/>
          </p:nvSpPr>
          <p:spPr>
            <a:xfrm>
              <a:off x="0" y="0"/>
              <a:ext cx="2787142" cy="2632964"/>
            </a:xfrm>
            <a:custGeom>
              <a:avLst/>
              <a:gdLst/>
              <a:ahLst/>
              <a:cxnLst/>
              <a:rect l="l" t="t" r="r" b="b"/>
              <a:pathLst>
                <a:path w="2787142" h="2632964">
                  <a:moveTo>
                    <a:pt x="0" y="0"/>
                  </a:moveTo>
                  <a:lnTo>
                    <a:pt x="2787142" y="0"/>
                  </a:lnTo>
                  <a:lnTo>
                    <a:pt x="2787142" y="2632964"/>
                  </a:lnTo>
                  <a:lnTo>
                    <a:pt x="0" y="2632964"/>
                  </a:lnTo>
                  <a:lnTo>
                    <a:pt x="0" y="0"/>
                  </a:lnTo>
                  <a:close/>
                </a:path>
              </a:pathLst>
            </a:custGeom>
            <a:blipFill>
              <a:blip r:embed="rId6"/>
              <a:stretch>
                <a:fillRect l="-5036" r="-5037" b="-1"/>
              </a:stretch>
            </a:blipFill>
          </p:spPr>
          <p:txBody>
            <a:bodyPr/>
            <a:lstStyle/>
            <a:p>
              <a:endParaRPr lang="es-CL"/>
            </a:p>
          </p:txBody>
        </p:sp>
      </p:grpSp>
      <p:sp>
        <p:nvSpPr>
          <p:cNvPr id="12" name="TextBox 12"/>
          <p:cNvSpPr txBox="1"/>
          <p:nvPr/>
        </p:nvSpPr>
        <p:spPr>
          <a:xfrm>
            <a:off x="1963885" y="3884938"/>
            <a:ext cx="5460128" cy="2251414"/>
          </a:xfrm>
          <a:prstGeom prst="rect">
            <a:avLst/>
          </a:prstGeom>
        </p:spPr>
        <p:txBody>
          <a:bodyPr lIns="0" tIns="0" rIns="0" bIns="0" rtlCol="0" anchor="t">
            <a:spAutoFit/>
          </a:bodyPr>
          <a:lstStyle/>
          <a:p>
            <a:pPr algn="l">
              <a:lnSpc>
                <a:spcPts val="8260"/>
              </a:lnSpc>
            </a:pPr>
            <a:r>
              <a:rPr lang="en-US" sz="5400">
                <a:solidFill>
                  <a:srgbClr val="FFFFFF"/>
                </a:solidFill>
                <a:latin typeface="TT Runs"/>
                <a:ea typeface="TT Runs"/>
                <a:cs typeface="TT Runs"/>
                <a:sym typeface="TT Runs"/>
              </a:rPr>
              <a:t>Integrantes del equipo </a:t>
            </a:r>
          </a:p>
        </p:txBody>
      </p:sp>
      <p:sp>
        <p:nvSpPr>
          <p:cNvPr id="13" name="TextBox 13"/>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
        <p:nvSpPr>
          <p:cNvPr id="14" name="TextBox 14"/>
          <p:cNvSpPr txBox="1"/>
          <p:nvPr/>
        </p:nvSpPr>
        <p:spPr>
          <a:xfrm>
            <a:off x="11559453" y="2523567"/>
            <a:ext cx="4134786" cy="1775021"/>
          </a:xfrm>
          <a:prstGeom prst="rect">
            <a:avLst/>
          </a:prstGeom>
        </p:spPr>
        <p:txBody>
          <a:bodyPr lIns="0" tIns="0" rIns="0" bIns="0" rtlCol="0" anchor="t">
            <a:spAutoFit/>
          </a:bodyPr>
          <a:lstStyle/>
          <a:p>
            <a:pPr algn="just">
              <a:lnSpc>
                <a:spcPts val="3358"/>
              </a:lnSpc>
            </a:pPr>
            <a:r>
              <a:rPr lang="en-US" sz="2400" b="1">
                <a:solidFill>
                  <a:srgbClr val="FFFFFF"/>
                </a:solidFill>
                <a:latin typeface="TT Runs Bold"/>
                <a:ea typeface="TT Runs Bold"/>
                <a:cs typeface="TT Runs Bold"/>
                <a:sym typeface="TT Runs Bold"/>
              </a:rPr>
              <a:t>Michael Cid</a:t>
            </a:r>
          </a:p>
          <a:p>
            <a:pPr algn="just">
              <a:lnSpc>
                <a:spcPts val="3358"/>
              </a:lnSpc>
            </a:pPr>
            <a:endParaRPr lang="en-US" sz="2400" b="1">
              <a:solidFill>
                <a:srgbClr val="FFFFFF"/>
              </a:solidFill>
              <a:latin typeface="TT Runs Bold"/>
              <a:ea typeface="TT Runs Bold"/>
              <a:cs typeface="TT Runs Bold"/>
              <a:sym typeface="TT Runs Bold"/>
            </a:endParaRPr>
          </a:p>
          <a:p>
            <a:pPr algn="just">
              <a:lnSpc>
                <a:spcPts val="3358"/>
              </a:lnSpc>
            </a:pPr>
            <a:r>
              <a:rPr lang="en-US" sz="2400">
                <a:solidFill>
                  <a:srgbClr val="FFFFFF"/>
                </a:solidFill>
                <a:latin typeface="TT Runs"/>
                <a:ea typeface="TT Runs"/>
                <a:cs typeface="TT Runs"/>
                <a:sym typeface="TT Runs"/>
              </a:rPr>
              <a:t>Diseño</a:t>
            </a:r>
          </a:p>
          <a:p>
            <a:pPr algn="just">
              <a:lnSpc>
                <a:spcPts val="3358"/>
              </a:lnSpc>
            </a:pPr>
            <a:r>
              <a:rPr lang="en-US" sz="2400">
                <a:solidFill>
                  <a:srgbClr val="FFFFFF"/>
                </a:solidFill>
                <a:latin typeface="TT Runs"/>
                <a:ea typeface="TT Runs"/>
                <a:cs typeface="TT Runs"/>
                <a:sym typeface="TT Runs"/>
              </a:rPr>
              <a:t>Jefe de proyecto</a:t>
            </a:r>
          </a:p>
        </p:txBody>
      </p:sp>
      <p:sp>
        <p:nvSpPr>
          <p:cNvPr id="15" name="TextBox 15"/>
          <p:cNvSpPr txBox="1"/>
          <p:nvPr/>
        </p:nvSpPr>
        <p:spPr>
          <a:xfrm>
            <a:off x="11558635" y="4869180"/>
            <a:ext cx="4135605" cy="1775021"/>
          </a:xfrm>
          <a:prstGeom prst="rect">
            <a:avLst/>
          </a:prstGeom>
        </p:spPr>
        <p:txBody>
          <a:bodyPr lIns="0" tIns="0" rIns="0" bIns="0" rtlCol="0" anchor="t">
            <a:spAutoFit/>
          </a:bodyPr>
          <a:lstStyle/>
          <a:p>
            <a:pPr algn="just">
              <a:lnSpc>
                <a:spcPts val="3358"/>
              </a:lnSpc>
            </a:pPr>
            <a:r>
              <a:rPr lang="en-US" sz="2400" b="1">
                <a:solidFill>
                  <a:srgbClr val="FFFFFF"/>
                </a:solidFill>
                <a:latin typeface="TT Runs Bold"/>
                <a:ea typeface="TT Runs Bold"/>
                <a:cs typeface="TT Runs Bold"/>
                <a:sym typeface="TT Runs Bold"/>
              </a:rPr>
              <a:t>Luciano Pino</a:t>
            </a:r>
          </a:p>
          <a:p>
            <a:pPr algn="just">
              <a:lnSpc>
                <a:spcPts val="3358"/>
              </a:lnSpc>
            </a:pPr>
            <a:endParaRPr lang="en-US" sz="2400" b="1">
              <a:solidFill>
                <a:srgbClr val="FFFFFF"/>
              </a:solidFill>
              <a:latin typeface="TT Runs Bold"/>
              <a:ea typeface="TT Runs Bold"/>
              <a:cs typeface="TT Runs Bold"/>
              <a:sym typeface="TT Runs Bold"/>
            </a:endParaRPr>
          </a:p>
          <a:p>
            <a:pPr algn="just">
              <a:lnSpc>
                <a:spcPts val="3358"/>
              </a:lnSpc>
            </a:pPr>
            <a:r>
              <a:rPr lang="en-US" sz="2400">
                <a:solidFill>
                  <a:srgbClr val="FFFFFF"/>
                </a:solidFill>
                <a:latin typeface="TT Runs"/>
                <a:ea typeface="TT Runs"/>
                <a:cs typeface="TT Runs"/>
                <a:sym typeface="TT Runs"/>
              </a:rPr>
              <a:t>Diseño de Software Desarrollador</a:t>
            </a:r>
          </a:p>
        </p:txBody>
      </p:sp>
      <p:sp>
        <p:nvSpPr>
          <p:cNvPr id="16" name="TextBox 16"/>
          <p:cNvSpPr txBox="1"/>
          <p:nvPr/>
        </p:nvSpPr>
        <p:spPr>
          <a:xfrm>
            <a:off x="11558635" y="7552573"/>
            <a:ext cx="4135605" cy="1775021"/>
          </a:xfrm>
          <a:prstGeom prst="rect">
            <a:avLst/>
          </a:prstGeom>
        </p:spPr>
        <p:txBody>
          <a:bodyPr lIns="0" tIns="0" rIns="0" bIns="0" rtlCol="0" anchor="t">
            <a:spAutoFit/>
          </a:bodyPr>
          <a:lstStyle/>
          <a:p>
            <a:pPr algn="just">
              <a:lnSpc>
                <a:spcPts val="3358"/>
              </a:lnSpc>
            </a:pPr>
            <a:r>
              <a:rPr lang="en-US" sz="2400" b="1">
                <a:solidFill>
                  <a:srgbClr val="FFFFFF"/>
                </a:solidFill>
                <a:latin typeface="TT Runs Bold"/>
                <a:ea typeface="TT Runs Bold"/>
                <a:cs typeface="TT Runs Bold"/>
                <a:sym typeface="TT Runs Bold"/>
              </a:rPr>
              <a:t>Vania Vargas</a:t>
            </a:r>
          </a:p>
          <a:p>
            <a:pPr algn="just">
              <a:lnSpc>
                <a:spcPts val="3358"/>
              </a:lnSpc>
            </a:pPr>
            <a:endParaRPr lang="en-US" sz="2400" b="1">
              <a:solidFill>
                <a:srgbClr val="FFFFFF"/>
              </a:solidFill>
              <a:latin typeface="TT Runs Bold"/>
              <a:ea typeface="TT Runs Bold"/>
              <a:cs typeface="TT Runs Bold"/>
              <a:sym typeface="TT Runs Bold"/>
            </a:endParaRPr>
          </a:p>
          <a:p>
            <a:pPr algn="just">
              <a:lnSpc>
                <a:spcPts val="3358"/>
              </a:lnSpc>
            </a:pPr>
            <a:r>
              <a:rPr lang="en-US" sz="2400">
                <a:solidFill>
                  <a:srgbClr val="FFFFFF"/>
                </a:solidFill>
                <a:latin typeface="TT Runs"/>
                <a:ea typeface="TT Runs"/>
                <a:cs typeface="TT Runs"/>
                <a:sym typeface="TT Runs"/>
              </a:rPr>
              <a:t>Analista </a:t>
            </a:r>
          </a:p>
          <a:p>
            <a:pPr algn="just">
              <a:lnSpc>
                <a:spcPts val="3358"/>
              </a:lnSpc>
            </a:pPr>
            <a:r>
              <a:rPr lang="en-US" sz="2400">
                <a:solidFill>
                  <a:srgbClr val="FFFFFF"/>
                </a:solidFill>
                <a:latin typeface="TT Runs"/>
                <a:ea typeface="TT Runs"/>
                <a:cs typeface="TT Runs"/>
                <a:sym typeface="TT Runs"/>
              </a:rPr>
              <a:t>Ingeniera de Software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sp>
        <p:nvSpPr>
          <p:cNvPr id="4" name="TextBox 4"/>
          <p:cNvSpPr txBox="1"/>
          <p:nvPr/>
        </p:nvSpPr>
        <p:spPr>
          <a:xfrm>
            <a:off x="1905000" y="4802860"/>
            <a:ext cx="15179713" cy="2539365"/>
          </a:xfrm>
          <a:prstGeom prst="rect">
            <a:avLst/>
          </a:prstGeom>
        </p:spPr>
        <p:txBody>
          <a:bodyPr lIns="0" tIns="0" rIns="0" bIns="0" rtlCol="0" anchor="t">
            <a:spAutoFit/>
          </a:bodyPr>
          <a:lstStyle/>
          <a:p>
            <a:pPr algn="just">
              <a:lnSpc>
                <a:spcPts val="2799"/>
              </a:lnSpc>
            </a:pPr>
            <a:r>
              <a:rPr lang="en-US" sz="2400">
                <a:solidFill>
                  <a:srgbClr val="FFFFFF"/>
                </a:solidFill>
                <a:latin typeface="TT Runs"/>
                <a:ea typeface="TT Runs"/>
                <a:cs typeface="TT Runs"/>
                <a:sym typeface="TT Runs"/>
              </a:rPr>
              <a:t>Situación Actual</a:t>
            </a:r>
          </a:p>
          <a:p>
            <a:pPr algn="just">
              <a:lnSpc>
                <a:spcPts val="2799"/>
              </a:lnSpc>
            </a:pPr>
            <a:endParaRPr lang="en-US" sz="2400">
              <a:solidFill>
                <a:srgbClr val="FFFFFF"/>
              </a:solidFill>
              <a:latin typeface="TT Runs"/>
              <a:ea typeface="TT Runs"/>
              <a:cs typeface="TT Runs"/>
              <a:sym typeface="TT Runs"/>
            </a:endParaRPr>
          </a:p>
          <a:p>
            <a:pPr algn="just">
              <a:lnSpc>
                <a:spcPts val="2799"/>
              </a:lnSpc>
            </a:pPr>
            <a:r>
              <a:rPr lang="en-US" sz="2400">
                <a:solidFill>
                  <a:srgbClr val="FFFFFF"/>
                </a:solidFill>
                <a:latin typeface="TT Runs"/>
                <a:ea typeface="TT Runs"/>
                <a:cs typeface="TT Runs"/>
                <a:sym typeface="TT Runs"/>
              </a:rPr>
              <a:t>La Mobiliaria se encuentra en proceso de innovación digital, por lo que ha decidido mejorar todos sus procesos. Estos procesos tienen alcances en Tareas de mantenimiento de equipos clima, obras civiles, luminaria, jardines, limpieza, etc. cada una de las actividades es realizada por distintos proveedores en edificios, tiendas a lo largo de todo el país.</a:t>
            </a:r>
          </a:p>
          <a:p>
            <a:pPr algn="l">
              <a:lnSpc>
                <a:spcPts val="3920"/>
              </a:lnSpc>
            </a:pPr>
            <a:endParaRPr lang="en-US" sz="2400">
              <a:solidFill>
                <a:srgbClr val="FFFFFF"/>
              </a:solidFill>
              <a:latin typeface="TT Runs"/>
              <a:ea typeface="TT Runs"/>
              <a:cs typeface="TT Runs"/>
              <a:sym typeface="TT Runs"/>
            </a:endParaRPr>
          </a:p>
        </p:txBody>
      </p:sp>
      <p:sp>
        <p:nvSpPr>
          <p:cNvPr id="5" name="TextBox 5"/>
          <p:cNvSpPr txBox="1"/>
          <p:nvPr/>
        </p:nvSpPr>
        <p:spPr>
          <a:xfrm>
            <a:off x="1889078" y="2165889"/>
            <a:ext cx="11104011" cy="1078746"/>
          </a:xfrm>
          <a:prstGeom prst="rect">
            <a:avLst/>
          </a:prstGeom>
        </p:spPr>
        <p:txBody>
          <a:bodyPr lIns="0" tIns="0" rIns="0" bIns="0" rtlCol="0" anchor="t">
            <a:spAutoFit/>
          </a:bodyPr>
          <a:lstStyle/>
          <a:p>
            <a:pPr algn="just">
              <a:lnSpc>
                <a:spcPts val="7741"/>
              </a:lnSpc>
            </a:pPr>
            <a:r>
              <a:rPr lang="en-US" sz="5400">
                <a:solidFill>
                  <a:srgbClr val="FFFFFF"/>
                </a:solidFill>
                <a:latin typeface="TT Runs"/>
                <a:ea typeface="TT Runs"/>
                <a:cs typeface="TT Runs"/>
                <a:sym typeface="TT Runs"/>
              </a:rPr>
              <a:t>Descripción del proyecto</a:t>
            </a:r>
          </a:p>
        </p:txBody>
      </p:sp>
      <p:grpSp>
        <p:nvGrpSpPr>
          <p:cNvPr id="6" name="Group 6"/>
          <p:cNvGrpSpPr/>
          <p:nvPr/>
        </p:nvGrpSpPr>
        <p:grpSpPr>
          <a:xfrm>
            <a:off x="12393667" y="533786"/>
            <a:ext cx="5522565" cy="1409050"/>
            <a:chOff x="0" y="0"/>
            <a:chExt cx="7363420" cy="1878733"/>
          </a:xfrm>
        </p:grpSpPr>
        <p:sp>
          <p:nvSpPr>
            <p:cNvPr id="7" name="Freeform 7"/>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8" name="Freeform 8"/>
          <p:cNvSpPr/>
          <p:nvPr/>
        </p:nvSpPr>
        <p:spPr>
          <a:xfrm>
            <a:off x="1595459" y="4381422"/>
            <a:ext cx="4534446" cy="1008931"/>
          </a:xfrm>
          <a:custGeom>
            <a:avLst/>
            <a:gdLst/>
            <a:ahLst/>
            <a:cxnLst/>
            <a:rect l="l" t="t" r="r" b="b"/>
            <a:pathLst>
              <a:path w="4534446" h="1008931">
                <a:moveTo>
                  <a:pt x="0" y="0"/>
                </a:moveTo>
                <a:lnTo>
                  <a:pt x="4534445" y="0"/>
                </a:lnTo>
                <a:lnTo>
                  <a:pt x="4534445" y="1008932"/>
                </a:lnTo>
                <a:lnTo>
                  <a:pt x="0" y="10089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9" name="TextBox 9"/>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sp>
        <p:nvSpPr>
          <p:cNvPr id="4" name="TextBox 4"/>
          <p:cNvSpPr txBox="1"/>
          <p:nvPr/>
        </p:nvSpPr>
        <p:spPr>
          <a:xfrm>
            <a:off x="2008295" y="2123014"/>
            <a:ext cx="11104011" cy="929590"/>
          </a:xfrm>
          <a:prstGeom prst="rect">
            <a:avLst/>
          </a:prstGeom>
        </p:spPr>
        <p:txBody>
          <a:bodyPr lIns="0" tIns="0" rIns="0" bIns="0" rtlCol="0" anchor="t">
            <a:spAutoFit/>
          </a:bodyPr>
          <a:lstStyle/>
          <a:p>
            <a:pPr algn="just">
              <a:lnSpc>
                <a:spcPts val="7560"/>
              </a:lnSpc>
            </a:pPr>
            <a:r>
              <a:rPr lang="en-US" sz="5400">
                <a:solidFill>
                  <a:srgbClr val="FFFFFF"/>
                </a:solidFill>
                <a:latin typeface="TT Runs"/>
                <a:ea typeface="TT Runs"/>
                <a:cs typeface="TT Runs"/>
                <a:sym typeface="TT Runs"/>
              </a:rPr>
              <a:t>Descripción del proyecto</a:t>
            </a:r>
          </a:p>
        </p:txBody>
      </p:sp>
      <p:grpSp>
        <p:nvGrpSpPr>
          <p:cNvPr id="5" name="Group 5"/>
          <p:cNvGrpSpPr/>
          <p:nvPr/>
        </p:nvGrpSpPr>
        <p:grpSpPr>
          <a:xfrm>
            <a:off x="12393667" y="533786"/>
            <a:ext cx="5522565" cy="1409050"/>
            <a:chOff x="0" y="0"/>
            <a:chExt cx="7363420" cy="1878733"/>
          </a:xfrm>
        </p:grpSpPr>
        <p:sp>
          <p:nvSpPr>
            <p:cNvPr id="6" name="Freeform 6"/>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7" name="TextBox 7"/>
          <p:cNvSpPr txBox="1"/>
          <p:nvPr/>
        </p:nvSpPr>
        <p:spPr>
          <a:xfrm>
            <a:off x="2008295" y="3860856"/>
            <a:ext cx="14755705" cy="4702302"/>
          </a:xfrm>
          <a:prstGeom prst="rect">
            <a:avLst/>
          </a:prstGeom>
        </p:spPr>
        <p:txBody>
          <a:bodyPr lIns="0" tIns="0" rIns="0" bIns="0" rtlCol="0" anchor="t">
            <a:spAutoFit/>
          </a:bodyPr>
          <a:lstStyle/>
          <a:p>
            <a:pPr algn="just">
              <a:lnSpc>
                <a:spcPts val="3373"/>
              </a:lnSpc>
            </a:pPr>
            <a:endParaRPr/>
          </a:p>
          <a:p>
            <a:pPr algn="just">
              <a:lnSpc>
                <a:spcPts val="2940"/>
              </a:lnSpc>
            </a:pPr>
            <a:r>
              <a:rPr lang="en-US" sz="2400">
                <a:solidFill>
                  <a:srgbClr val="FFFFFF"/>
                </a:solidFill>
                <a:latin typeface="TT Runs"/>
                <a:ea typeface="TT Runs"/>
                <a:cs typeface="TT Runs"/>
                <a:sym typeface="TT Runs"/>
              </a:rPr>
              <a:t>Propuesta de solución</a:t>
            </a:r>
          </a:p>
          <a:p>
            <a:pPr algn="just">
              <a:lnSpc>
                <a:spcPts val="2940"/>
              </a:lnSpc>
            </a:pPr>
            <a:endParaRPr lang="en-US" sz="2400">
              <a:solidFill>
                <a:srgbClr val="FFFFFF"/>
              </a:solidFill>
              <a:latin typeface="TT Runs"/>
              <a:ea typeface="TT Runs"/>
              <a:cs typeface="TT Runs"/>
              <a:sym typeface="TT Runs"/>
            </a:endParaRPr>
          </a:p>
          <a:p>
            <a:pPr algn="just">
              <a:lnSpc>
                <a:spcPts val="2940"/>
              </a:lnSpc>
            </a:pPr>
            <a:r>
              <a:rPr lang="en-US" sz="2400">
                <a:solidFill>
                  <a:srgbClr val="FFFFFF"/>
                </a:solidFill>
                <a:latin typeface="TT Runs"/>
                <a:ea typeface="TT Runs"/>
                <a:cs typeface="TT Runs"/>
                <a:sym typeface="TT Runs"/>
              </a:rPr>
              <a:t>Se propone un software que permita gestionar , cada una de estas tareas de mantenimiento para todos sus segmentos y categorías de estos. que permita trazabilidad y generación de documentación estándar para un almacenamiento centralizado y persistente de las tareas de mantenimiento. También permite operar en online actividades del tipo Incidencias y Tareas Programadas en el mes. Con la capacidad de evidenciar y realizar el seguimiento al ciclo de vida de los procesos que conllevan estas tareas.</a:t>
            </a:r>
          </a:p>
          <a:p>
            <a:pPr algn="l">
              <a:lnSpc>
                <a:spcPts val="3933"/>
              </a:lnSpc>
            </a:pPr>
            <a:endParaRPr lang="en-US" sz="2400">
              <a:solidFill>
                <a:srgbClr val="FFFFFF"/>
              </a:solidFill>
              <a:latin typeface="TT Runs"/>
              <a:ea typeface="TT Runs"/>
              <a:cs typeface="TT Runs"/>
              <a:sym typeface="TT Runs"/>
            </a:endParaRPr>
          </a:p>
          <a:p>
            <a:pPr algn="l">
              <a:lnSpc>
                <a:spcPts val="3933"/>
              </a:lnSpc>
            </a:pPr>
            <a:endParaRPr lang="en-US" sz="2400">
              <a:solidFill>
                <a:srgbClr val="FFFFFF"/>
              </a:solidFill>
              <a:latin typeface="TT Runs"/>
              <a:ea typeface="TT Runs"/>
              <a:cs typeface="TT Runs"/>
              <a:sym typeface="TT Runs"/>
            </a:endParaRPr>
          </a:p>
        </p:txBody>
      </p:sp>
      <p:sp>
        <p:nvSpPr>
          <p:cNvPr id="8" name="Freeform 8"/>
          <p:cNvSpPr/>
          <p:nvPr/>
        </p:nvSpPr>
        <p:spPr>
          <a:xfrm>
            <a:off x="1850752" y="3895874"/>
            <a:ext cx="4534446" cy="1008931"/>
          </a:xfrm>
          <a:custGeom>
            <a:avLst/>
            <a:gdLst/>
            <a:ahLst/>
            <a:cxnLst/>
            <a:rect l="l" t="t" r="r" b="b"/>
            <a:pathLst>
              <a:path w="4534446" h="1008931">
                <a:moveTo>
                  <a:pt x="0" y="0"/>
                </a:moveTo>
                <a:lnTo>
                  <a:pt x="4534446" y="0"/>
                </a:lnTo>
                <a:lnTo>
                  <a:pt x="4534446" y="1008931"/>
                </a:lnTo>
                <a:lnTo>
                  <a:pt x="0" y="1008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9" name="TextBox 9"/>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981"/>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sp>
        <p:nvSpPr>
          <p:cNvPr id="4" name="TextBox 4"/>
          <p:cNvSpPr txBox="1"/>
          <p:nvPr/>
        </p:nvSpPr>
        <p:spPr>
          <a:xfrm>
            <a:off x="1981200" y="4375832"/>
            <a:ext cx="14985455" cy="2881189"/>
          </a:xfrm>
          <a:prstGeom prst="rect">
            <a:avLst/>
          </a:prstGeom>
        </p:spPr>
        <p:txBody>
          <a:bodyPr lIns="0" tIns="0" rIns="0" bIns="0" rtlCol="0" anchor="t">
            <a:spAutoFit/>
          </a:bodyPr>
          <a:lstStyle/>
          <a:p>
            <a:pPr algn="just">
              <a:lnSpc>
                <a:spcPts val="4328"/>
              </a:lnSpc>
            </a:pPr>
            <a:r>
              <a:rPr lang="en-US" sz="2400">
                <a:solidFill>
                  <a:srgbClr val="FFFFFF"/>
                </a:solidFill>
                <a:latin typeface="TT Runs"/>
                <a:ea typeface="TT Runs"/>
                <a:cs typeface="TT Runs"/>
                <a:sym typeface="TT Runs"/>
              </a:rPr>
              <a:t>Desarrollar un sistema de gestión de mantenimiento preventivo y correctivo que permita organizar, controlar y dar trazabilidad a las tareas realizadas por proveedores y colaboradores, incorporando carga de evidencias, programación mensual y generación de reportes.</a:t>
            </a:r>
          </a:p>
          <a:p>
            <a:pPr algn="l">
              <a:lnSpc>
                <a:spcPts val="4328"/>
              </a:lnSpc>
            </a:pPr>
            <a:endParaRPr lang="en-US" sz="2400">
              <a:solidFill>
                <a:srgbClr val="FFFFFF"/>
              </a:solidFill>
              <a:latin typeface="TT Runs"/>
              <a:ea typeface="TT Runs"/>
              <a:cs typeface="TT Runs"/>
              <a:sym typeface="TT Runs"/>
            </a:endParaRPr>
          </a:p>
        </p:txBody>
      </p:sp>
      <p:grpSp>
        <p:nvGrpSpPr>
          <p:cNvPr id="5" name="Group 5"/>
          <p:cNvGrpSpPr/>
          <p:nvPr/>
        </p:nvGrpSpPr>
        <p:grpSpPr>
          <a:xfrm>
            <a:off x="12393667" y="533786"/>
            <a:ext cx="5522565" cy="1409050"/>
            <a:chOff x="0" y="0"/>
            <a:chExt cx="7363420" cy="1878733"/>
          </a:xfrm>
        </p:grpSpPr>
        <p:sp>
          <p:nvSpPr>
            <p:cNvPr id="6" name="Freeform 6"/>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7" name="TextBox 7"/>
          <p:cNvSpPr txBox="1"/>
          <p:nvPr/>
        </p:nvSpPr>
        <p:spPr>
          <a:xfrm>
            <a:off x="1981200" y="1937052"/>
            <a:ext cx="14716449" cy="1617691"/>
          </a:xfrm>
          <a:prstGeom prst="rect">
            <a:avLst/>
          </a:prstGeom>
        </p:spPr>
        <p:txBody>
          <a:bodyPr lIns="0" tIns="0" rIns="0" bIns="0" rtlCol="0" anchor="t">
            <a:spAutoFit/>
          </a:bodyPr>
          <a:lstStyle/>
          <a:p>
            <a:pPr algn="just">
              <a:lnSpc>
                <a:spcPts val="10541"/>
              </a:lnSpc>
            </a:pPr>
            <a:r>
              <a:rPr lang="en-US" sz="5400">
                <a:solidFill>
                  <a:srgbClr val="FFFFFF"/>
                </a:solidFill>
                <a:latin typeface="TT Runs"/>
                <a:ea typeface="TT Runs"/>
                <a:cs typeface="TT Runs"/>
                <a:sym typeface="TT Runs"/>
              </a:rPr>
              <a:t>Objetivo General</a:t>
            </a:r>
          </a:p>
        </p:txBody>
      </p:sp>
      <p:sp>
        <p:nvSpPr>
          <p:cNvPr id="8" name="TextBox 8"/>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sp>
        <p:nvSpPr>
          <p:cNvPr id="4" name="TextBox 4"/>
          <p:cNvSpPr txBox="1"/>
          <p:nvPr/>
        </p:nvSpPr>
        <p:spPr>
          <a:xfrm>
            <a:off x="2133600" y="4483232"/>
            <a:ext cx="14985454" cy="2854515"/>
          </a:xfrm>
          <a:prstGeom prst="rect">
            <a:avLst/>
          </a:prstGeom>
        </p:spPr>
        <p:txBody>
          <a:bodyPr lIns="0" tIns="0" rIns="0" bIns="0" rtlCol="0" anchor="t">
            <a:spAutoFit/>
          </a:bodyPr>
          <a:lstStyle/>
          <a:p>
            <a:pPr algn="just">
              <a:lnSpc>
                <a:spcPts val="4328"/>
              </a:lnSpc>
            </a:pPr>
            <a:r>
              <a:rPr lang="en-US" sz="2400">
                <a:solidFill>
                  <a:srgbClr val="FFFFFF"/>
                </a:solidFill>
                <a:latin typeface="TT Runs"/>
                <a:ea typeface="TT Runs"/>
                <a:cs typeface="TT Runs"/>
                <a:sym typeface="TT Runs"/>
              </a:rPr>
              <a:t>Diseñar e implementar un mantenedor de tareas que permita registrar, actualizar y asignar actividades; desarrollar un módulo de reportería y seguimiento para visualizar el avance mediante indicadores; y construir una aplicación basada en React, FastAPI y Supabase que respalde los procesos de carga de evidencias, programación y validación de tareas</a:t>
            </a:r>
          </a:p>
        </p:txBody>
      </p:sp>
      <p:grpSp>
        <p:nvGrpSpPr>
          <p:cNvPr id="5" name="Group 5"/>
          <p:cNvGrpSpPr/>
          <p:nvPr/>
        </p:nvGrpSpPr>
        <p:grpSpPr>
          <a:xfrm>
            <a:off x="12393667" y="533786"/>
            <a:ext cx="5522565" cy="1409050"/>
            <a:chOff x="0" y="0"/>
            <a:chExt cx="7363420" cy="1878733"/>
          </a:xfrm>
        </p:grpSpPr>
        <p:sp>
          <p:nvSpPr>
            <p:cNvPr id="6" name="Freeform 6"/>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7" name="TextBox 7"/>
          <p:cNvSpPr txBox="1"/>
          <p:nvPr/>
        </p:nvSpPr>
        <p:spPr>
          <a:xfrm>
            <a:off x="2133600" y="2039609"/>
            <a:ext cx="13773150" cy="1617691"/>
          </a:xfrm>
          <a:prstGeom prst="rect">
            <a:avLst/>
          </a:prstGeom>
        </p:spPr>
        <p:txBody>
          <a:bodyPr lIns="0" tIns="0" rIns="0" bIns="0" rtlCol="0" anchor="t">
            <a:spAutoFit/>
          </a:bodyPr>
          <a:lstStyle/>
          <a:p>
            <a:pPr algn="just">
              <a:lnSpc>
                <a:spcPts val="10541"/>
              </a:lnSpc>
            </a:pPr>
            <a:r>
              <a:rPr lang="en-US" sz="5400">
                <a:solidFill>
                  <a:srgbClr val="FFFFFF"/>
                </a:solidFill>
                <a:latin typeface="TT Runs"/>
                <a:ea typeface="TT Runs"/>
                <a:cs typeface="TT Runs"/>
                <a:sym typeface="TT Runs"/>
              </a:rPr>
              <a:t>Objetivo especifico</a:t>
            </a:r>
          </a:p>
        </p:txBody>
      </p:sp>
      <p:sp>
        <p:nvSpPr>
          <p:cNvPr id="8" name="TextBox 8"/>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19903"/>
            <a:ext cx="18288000" cy="10287000"/>
            <a:chOff x="0" y="0"/>
            <a:chExt cx="24384000" cy="13716000"/>
          </a:xfrm>
        </p:grpSpPr>
        <p:sp>
          <p:nvSpPr>
            <p:cNvPr id="3" name="Freeform 3"/>
            <p:cNvSpPr/>
            <p:nvPr/>
          </p:nvSpPr>
          <p:spPr>
            <a:xfrm flipV="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2"/>
              <a:stretch>
                <a:fillRect/>
              </a:stretch>
            </a:blipFill>
          </p:spPr>
          <p:txBody>
            <a:bodyPr/>
            <a:lstStyle/>
            <a:p>
              <a:endParaRPr lang="es-CL"/>
            </a:p>
          </p:txBody>
        </p:sp>
      </p:grpSp>
      <p:grpSp>
        <p:nvGrpSpPr>
          <p:cNvPr id="4" name="Group 4"/>
          <p:cNvGrpSpPr/>
          <p:nvPr/>
        </p:nvGrpSpPr>
        <p:grpSpPr>
          <a:xfrm>
            <a:off x="12393667" y="533786"/>
            <a:ext cx="5522565" cy="1409050"/>
            <a:chOff x="0" y="0"/>
            <a:chExt cx="7363420" cy="1878733"/>
          </a:xfrm>
        </p:grpSpPr>
        <p:sp>
          <p:nvSpPr>
            <p:cNvPr id="5" name="Freeform 5"/>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6" name="TextBox 6"/>
          <p:cNvSpPr txBox="1"/>
          <p:nvPr/>
        </p:nvSpPr>
        <p:spPr>
          <a:xfrm>
            <a:off x="1490404" y="2642243"/>
            <a:ext cx="14869389" cy="1036666"/>
          </a:xfrm>
          <a:prstGeom prst="rect">
            <a:avLst/>
          </a:prstGeom>
        </p:spPr>
        <p:txBody>
          <a:bodyPr lIns="0" tIns="0" rIns="0" bIns="0" rtlCol="0" anchor="t">
            <a:spAutoFit/>
          </a:bodyPr>
          <a:lstStyle/>
          <a:p>
            <a:pPr algn="just">
              <a:lnSpc>
                <a:spcPts val="4469"/>
              </a:lnSpc>
            </a:pPr>
            <a:r>
              <a:rPr lang="en-US" sz="5400">
                <a:solidFill>
                  <a:srgbClr val="FFFFFF"/>
                </a:solidFill>
                <a:latin typeface="TT Runs"/>
                <a:ea typeface="TT Runs"/>
                <a:cs typeface="TT Runs"/>
                <a:sym typeface="TT Runs"/>
              </a:rPr>
              <a:t>Cronograma para el desarrollo del proyecto </a:t>
            </a:r>
          </a:p>
        </p:txBody>
      </p:sp>
      <p:sp>
        <p:nvSpPr>
          <p:cNvPr id="7" name="TextBox 7"/>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grpSp>
        <p:nvGrpSpPr>
          <p:cNvPr id="8" name="Group 8"/>
          <p:cNvGrpSpPr/>
          <p:nvPr/>
        </p:nvGrpSpPr>
        <p:grpSpPr>
          <a:xfrm>
            <a:off x="1724198" y="4451583"/>
            <a:ext cx="3086100" cy="2700338"/>
            <a:chOff x="0" y="0"/>
            <a:chExt cx="812800" cy="711200"/>
          </a:xfrm>
        </p:grpSpPr>
        <p:sp>
          <p:nvSpPr>
            <p:cNvPr id="9" name="Freeform 9"/>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8CC84B"/>
            </a:solidFill>
          </p:spPr>
          <p:txBody>
            <a:bodyPr/>
            <a:lstStyle/>
            <a:p>
              <a:endParaRPr lang="es-CL"/>
            </a:p>
          </p:txBody>
        </p:sp>
        <p:sp>
          <p:nvSpPr>
            <p:cNvPr id="10" name="TextBox 10"/>
            <p:cNvSpPr txBox="1"/>
            <p:nvPr/>
          </p:nvSpPr>
          <p:spPr>
            <a:xfrm>
              <a:off x="0" y="-22225"/>
              <a:ext cx="812800" cy="708025"/>
            </a:xfrm>
            <a:prstGeom prst="rect">
              <a:avLst/>
            </a:prstGeom>
          </p:spPr>
          <p:txBody>
            <a:bodyPr lIns="50800" tIns="50800" rIns="50800" bIns="50800" rtlCol="0" anchor="ctr"/>
            <a:lstStyle/>
            <a:p>
              <a:pPr algn="ctr">
                <a:lnSpc>
                  <a:spcPts val="3499"/>
                </a:lnSpc>
              </a:pPr>
              <a:r>
                <a:rPr lang="en-US" sz="2499" b="1">
                  <a:solidFill>
                    <a:srgbClr val="000000"/>
                  </a:solidFill>
                  <a:latin typeface="TT Runs Bold"/>
                  <a:ea typeface="TT Runs Bold"/>
                  <a:cs typeface="TT Runs Bold"/>
                  <a:sym typeface="TT Runs Bold"/>
                </a:rPr>
                <a:t>Fase 1 : </a:t>
              </a:r>
            </a:p>
            <a:p>
              <a:pPr algn="ctr">
                <a:lnSpc>
                  <a:spcPts val="3499"/>
                </a:lnSpc>
              </a:pPr>
              <a:r>
                <a:rPr lang="en-US" sz="2499" b="1">
                  <a:solidFill>
                    <a:srgbClr val="000000"/>
                  </a:solidFill>
                  <a:latin typeface="TT Runs Bold"/>
                  <a:ea typeface="TT Runs Bold"/>
                  <a:cs typeface="TT Runs Bold"/>
                  <a:sym typeface="TT Runs Bold"/>
                </a:rPr>
                <a:t>Análisis </a:t>
              </a:r>
            </a:p>
          </p:txBody>
        </p:sp>
      </p:grpSp>
      <p:grpSp>
        <p:nvGrpSpPr>
          <p:cNvPr id="11" name="Group 11"/>
          <p:cNvGrpSpPr/>
          <p:nvPr/>
        </p:nvGrpSpPr>
        <p:grpSpPr>
          <a:xfrm>
            <a:off x="7382048" y="4451583"/>
            <a:ext cx="3086100" cy="2700338"/>
            <a:chOff x="0" y="0"/>
            <a:chExt cx="812800" cy="711200"/>
          </a:xfrm>
        </p:grpSpPr>
        <p:sp>
          <p:nvSpPr>
            <p:cNvPr id="12" name="Freeform 12"/>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FFBB1D"/>
            </a:solidFill>
          </p:spPr>
          <p:txBody>
            <a:bodyPr/>
            <a:lstStyle/>
            <a:p>
              <a:endParaRPr lang="es-CL"/>
            </a:p>
          </p:txBody>
        </p:sp>
        <p:sp>
          <p:nvSpPr>
            <p:cNvPr id="13" name="TextBox 13"/>
            <p:cNvSpPr txBox="1"/>
            <p:nvPr/>
          </p:nvSpPr>
          <p:spPr>
            <a:xfrm>
              <a:off x="0" y="-22225"/>
              <a:ext cx="812800" cy="708025"/>
            </a:xfrm>
            <a:prstGeom prst="rect">
              <a:avLst/>
            </a:prstGeom>
          </p:spPr>
          <p:txBody>
            <a:bodyPr lIns="50800" tIns="50800" rIns="50800" bIns="50800" rtlCol="0" anchor="ctr"/>
            <a:lstStyle/>
            <a:p>
              <a:pPr algn="ctr">
                <a:lnSpc>
                  <a:spcPts val="3499"/>
                </a:lnSpc>
              </a:pPr>
              <a:r>
                <a:rPr lang="en-US" sz="2499" b="1">
                  <a:solidFill>
                    <a:srgbClr val="000000"/>
                  </a:solidFill>
                  <a:latin typeface="TT Runs Bold"/>
                  <a:ea typeface="TT Runs Bold"/>
                  <a:cs typeface="TT Runs Bold"/>
                  <a:sym typeface="TT Runs Bold"/>
                </a:rPr>
                <a:t>Fase 2 : Desarollo </a:t>
              </a:r>
            </a:p>
          </p:txBody>
        </p:sp>
      </p:grpSp>
      <p:grpSp>
        <p:nvGrpSpPr>
          <p:cNvPr id="14" name="Group 14"/>
          <p:cNvGrpSpPr/>
          <p:nvPr/>
        </p:nvGrpSpPr>
        <p:grpSpPr>
          <a:xfrm>
            <a:off x="13036610" y="4451583"/>
            <a:ext cx="3086100" cy="2700338"/>
            <a:chOff x="0" y="0"/>
            <a:chExt cx="812800" cy="711200"/>
          </a:xfrm>
        </p:grpSpPr>
        <p:sp>
          <p:nvSpPr>
            <p:cNvPr id="15" name="Freeform 15"/>
            <p:cNvSpPr/>
            <p:nvPr/>
          </p:nvSpPr>
          <p:spPr>
            <a:xfrm>
              <a:off x="0" y="0"/>
              <a:ext cx="812800" cy="711200"/>
            </a:xfrm>
            <a:custGeom>
              <a:avLst/>
              <a:gdLst/>
              <a:ahLst/>
              <a:cxnLst/>
              <a:rect l="l" t="t" r="r" b="b"/>
              <a:pathLst>
                <a:path w="812800" h="711200">
                  <a:moveTo>
                    <a:pt x="0" y="50800"/>
                  </a:moveTo>
                  <a:lnTo>
                    <a:pt x="406400" y="0"/>
                  </a:lnTo>
                  <a:lnTo>
                    <a:pt x="812800" y="50800"/>
                  </a:lnTo>
                  <a:lnTo>
                    <a:pt x="812800" y="660400"/>
                  </a:lnTo>
                  <a:lnTo>
                    <a:pt x="406400" y="711200"/>
                  </a:lnTo>
                  <a:lnTo>
                    <a:pt x="0" y="660400"/>
                  </a:lnTo>
                  <a:lnTo>
                    <a:pt x="0" y="50800"/>
                  </a:lnTo>
                  <a:close/>
                </a:path>
              </a:pathLst>
            </a:custGeom>
            <a:solidFill>
              <a:srgbClr val="E44D26"/>
            </a:solidFill>
          </p:spPr>
          <p:txBody>
            <a:bodyPr/>
            <a:lstStyle/>
            <a:p>
              <a:endParaRPr lang="es-CL"/>
            </a:p>
          </p:txBody>
        </p:sp>
        <p:sp>
          <p:nvSpPr>
            <p:cNvPr id="16" name="TextBox 16"/>
            <p:cNvSpPr txBox="1"/>
            <p:nvPr/>
          </p:nvSpPr>
          <p:spPr>
            <a:xfrm>
              <a:off x="0" y="-22225"/>
              <a:ext cx="812800" cy="708025"/>
            </a:xfrm>
            <a:prstGeom prst="rect">
              <a:avLst/>
            </a:prstGeom>
          </p:spPr>
          <p:txBody>
            <a:bodyPr lIns="50800" tIns="50800" rIns="50800" bIns="50800" rtlCol="0" anchor="ctr"/>
            <a:lstStyle/>
            <a:p>
              <a:pPr algn="ctr">
                <a:lnSpc>
                  <a:spcPts val="3499"/>
                </a:lnSpc>
              </a:pPr>
              <a:r>
                <a:rPr lang="en-US" sz="2499" b="1">
                  <a:solidFill>
                    <a:srgbClr val="000000"/>
                  </a:solidFill>
                  <a:latin typeface="TT Runs Bold"/>
                  <a:ea typeface="TT Runs Bold"/>
                  <a:cs typeface="TT Runs Bold"/>
                  <a:sym typeface="TT Runs Bold"/>
                </a:rPr>
                <a:t>Fase 3 : </a:t>
              </a:r>
            </a:p>
            <a:p>
              <a:pPr algn="ctr">
                <a:lnSpc>
                  <a:spcPts val="3499"/>
                </a:lnSpc>
              </a:pPr>
              <a:r>
                <a:rPr lang="en-US" sz="2499" b="1">
                  <a:solidFill>
                    <a:srgbClr val="000000"/>
                  </a:solidFill>
                  <a:latin typeface="TT Runs Bold"/>
                  <a:ea typeface="TT Runs Bold"/>
                  <a:cs typeface="TT Runs Bold"/>
                  <a:sym typeface="TT Runs Bold"/>
                </a:rPr>
                <a:t>Cierre </a:t>
              </a:r>
            </a:p>
          </p:txBody>
        </p:sp>
      </p:grpSp>
      <p:grpSp>
        <p:nvGrpSpPr>
          <p:cNvPr id="17" name="Group 17"/>
          <p:cNvGrpSpPr/>
          <p:nvPr/>
        </p:nvGrpSpPr>
        <p:grpSpPr>
          <a:xfrm>
            <a:off x="2504915" y="6340612"/>
            <a:ext cx="3989282" cy="2244151"/>
            <a:chOff x="0" y="0"/>
            <a:chExt cx="1050675" cy="591052"/>
          </a:xfrm>
        </p:grpSpPr>
        <p:sp>
          <p:nvSpPr>
            <p:cNvPr id="18" name="Freeform 18"/>
            <p:cNvSpPr/>
            <p:nvPr/>
          </p:nvSpPr>
          <p:spPr>
            <a:xfrm>
              <a:off x="0" y="0"/>
              <a:ext cx="1050675" cy="591052"/>
            </a:xfrm>
            <a:custGeom>
              <a:avLst/>
              <a:gdLst/>
              <a:ahLst/>
              <a:cxnLst/>
              <a:rect l="l" t="t" r="r" b="b"/>
              <a:pathLst>
                <a:path w="1050675" h="591052">
                  <a:moveTo>
                    <a:pt x="32992" y="0"/>
                  </a:moveTo>
                  <a:lnTo>
                    <a:pt x="1017684" y="0"/>
                  </a:lnTo>
                  <a:cubicBezTo>
                    <a:pt x="1035904" y="0"/>
                    <a:pt x="1050675" y="14771"/>
                    <a:pt x="1050675" y="32992"/>
                  </a:cubicBezTo>
                  <a:lnTo>
                    <a:pt x="1050675" y="558061"/>
                  </a:lnTo>
                  <a:cubicBezTo>
                    <a:pt x="1050675" y="566810"/>
                    <a:pt x="1047199" y="575202"/>
                    <a:pt x="1041012" y="581389"/>
                  </a:cubicBezTo>
                  <a:cubicBezTo>
                    <a:pt x="1034825" y="587576"/>
                    <a:pt x="1026433" y="591052"/>
                    <a:pt x="1017684" y="591052"/>
                  </a:cubicBezTo>
                  <a:lnTo>
                    <a:pt x="32992" y="591052"/>
                  </a:lnTo>
                  <a:cubicBezTo>
                    <a:pt x="14771" y="591052"/>
                    <a:pt x="0" y="576281"/>
                    <a:pt x="0" y="558061"/>
                  </a:cubicBezTo>
                  <a:lnTo>
                    <a:pt x="0" y="32992"/>
                  </a:lnTo>
                  <a:cubicBezTo>
                    <a:pt x="0" y="24242"/>
                    <a:pt x="3476" y="15850"/>
                    <a:pt x="9663" y="9663"/>
                  </a:cubicBezTo>
                  <a:cubicBezTo>
                    <a:pt x="15850" y="3476"/>
                    <a:pt x="24242" y="0"/>
                    <a:pt x="32992" y="0"/>
                  </a:cubicBezTo>
                  <a:close/>
                </a:path>
              </a:pathLst>
            </a:custGeom>
            <a:solidFill>
              <a:srgbClr val="E0F8C0">
                <a:alpha val="89804"/>
              </a:srgbClr>
            </a:solidFill>
          </p:spPr>
          <p:txBody>
            <a:bodyPr/>
            <a:lstStyle/>
            <a:p>
              <a:endParaRPr lang="es-CL"/>
            </a:p>
          </p:txBody>
        </p:sp>
        <p:sp>
          <p:nvSpPr>
            <p:cNvPr id="19" name="TextBox 19"/>
            <p:cNvSpPr txBox="1"/>
            <p:nvPr/>
          </p:nvSpPr>
          <p:spPr>
            <a:xfrm>
              <a:off x="0" y="-47625"/>
              <a:ext cx="1050675" cy="638677"/>
            </a:xfrm>
            <a:prstGeom prst="rect">
              <a:avLst/>
            </a:prstGeom>
          </p:spPr>
          <p:txBody>
            <a:bodyPr lIns="50800" tIns="50800" rIns="50800" bIns="50800" rtlCol="0" anchor="ctr"/>
            <a:lstStyle/>
            <a:p>
              <a:pPr algn="ctr">
                <a:lnSpc>
                  <a:spcPts val="3499"/>
                </a:lnSpc>
              </a:pPr>
              <a:r>
                <a:rPr lang="en-US" sz="2499">
                  <a:solidFill>
                    <a:srgbClr val="000000">
                      <a:alpha val="89804"/>
                    </a:srgbClr>
                  </a:solidFill>
                  <a:latin typeface="TT Runs"/>
                  <a:ea typeface="TT Runs"/>
                  <a:cs typeface="TT Runs"/>
                  <a:sym typeface="TT Runs"/>
                </a:rPr>
                <a:t>Fecha inicio:</a:t>
              </a:r>
            </a:p>
            <a:p>
              <a:pPr algn="ctr">
                <a:lnSpc>
                  <a:spcPts val="3499"/>
                </a:lnSpc>
              </a:pPr>
              <a:r>
                <a:rPr lang="en-US" sz="2499">
                  <a:solidFill>
                    <a:srgbClr val="000000">
                      <a:alpha val="89804"/>
                    </a:srgbClr>
                  </a:solidFill>
                  <a:latin typeface="TT Runs"/>
                  <a:ea typeface="TT Runs"/>
                  <a:cs typeface="TT Runs"/>
                  <a:sym typeface="TT Runs"/>
                </a:rPr>
                <a:t> 12 - 08 -2025</a:t>
              </a:r>
            </a:p>
            <a:p>
              <a:pPr algn="ctr">
                <a:lnSpc>
                  <a:spcPts val="3499"/>
                </a:lnSpc>
              </a:pPr>
              <a:r>
                <a:rPr lang="en-US" sz="2499">
                  <a:solidFill>
                    <a:srgbClr val="000000">
                      <a:alpha val="89804"/>
                    </a:srgbClr>
                  </a:solidFill>
                  <a:latin typeface="TT Runs"/>
                  <a:ea typeface="TT Runs"/>
                  <a:cs typeface="TT Runs"/>
                  <a:sym typeface="TT Runs"/>
                </a:rPr>
                <a:t>Fecha termino: </a:t>
              </a:r>
            </a:p>
            <a:p>
              <a:pPr algn="ctr">
                <a:lnSpc>
                  <a:spcPts val="3499"/>
                </a:lnSpc>
              </a:pPr>
              <a:r>
                <a:rPr lang="en-US" sz="2499">
                  <a:solidFill>
                    <a:srgbClr val="000000">
                      <a:alpha val="89804"/>
                    </a:srgbClr>
                  </a:solidFill>
                  <a:latin typeface="TT Runs"/>
                  <a:ea typeface="TT Runs"/>
                  <a:cs typeface="TT Runs"/>
                  <a:sym typeface="TT Runs"/>
                </a:rPr>
                <a:t>29 - 08 - 2025</a:t>
              </a:r>
            </a:p>
          </p:txBody>
        </p:sp>
      </p:grpSp>
      <p:grpSp>
        <p:nvGrpSpPr>
          <p:cNvPr id="20" name="Group 20"/>
          <p:cNvGrpSpPr/>
          <p:nvPr/>
        </p:nvGrpSpPr>
        <p:grpSpPr>
          <a:xfrm>
            <a:off x="8030483" y="6340612"/>
            <a:ext cx="3989282" cy="2244151"/>
            <a:chOff x="0" y="0"/>
            <a:chExt cx="1050675" cy="591052"/>
          </a:xfrm>
        </p:grpSpPr>
        <p:sp>
          <p:nvSpPr>
            <p:cNvPr id="21" name="Freeform 21"/>
            <p:cNvSpPr/>
            <p:nvPr/>
          </p:nvSpPr>
          <p:spPr>
            <a:xfrm>
              <a:off x="0" y="0"/>
              <a:ext cx="1050675" cy="591052"/>
            </a:xfrm>
            <a:custGeom>
              <a:avLst/>
              <a:gdLst/>
              <a:ahLst/>
              <a:cxnLst/>
              <a:rect l="l" t="t" r="r" b="b"/>
              <a:pathLst>
                <a:path w="1050675" h="591052">
                  <a:moveTo>
                    <a:pt x="32992" y="0"/>
                  </a:moveTo>
                  <a:lnTo>
                    <a:pt x="1017684" y="0"/>
                  </a:lnTo>
                  <a:cubicBezTo>
                    <a:pt x="1035904" y="0"/>
                    <a:pt x="1050675" y="14771"/>
                    <a:pt x="1050675" y="32992"/>
                  </a:cubicBezTo>
                  <a:lnTo>
                    <a:pt x="1050675" y="558061"/>
                  </a:lnTo>
                  <a:cubicBezTo>
                    <a:pt x="1050675" y="566810"/>
                    <a:pt x="1047199" y="575202"/>
                    <a:pt x="1041012" y="581389"/>
                  </a:cubicBezTo>
                  <a:cubicBezTo>
                    <a:pt x="1034825" y="587576"/>
                    <a:pt x="1026433" y="591052"/>
                    <a:pt x="1017684" y="591052"/>
                  </a:cubicBezTo>
                  <a:lnTo>
                    <a:pt x="32992" y="591052"/>
                  </a:lnTo>
                  <a:cubicBezTo>
                    <a:pt x="14771" y="591052"/>
                    <a:pt x="0" y="576281"/>
                    <a:pt x="0" y="558061"/>
                  </a:cubicBezTo>
                  <a:lnTo>
                    <a:pt x="0" y="32992"/>
                  </a:lnTo>
                  <a:cubicBezTo>
                    <a:pt x="0" y="24242"/>
                    <a:pt x="3476" y="15850"/>
                    <a:pt x="9663" y="9663"/>
                  </a:cubicBezTo>
                  <a:cubicBezTo>
                    <a:pt x="15850" y="3476"/>
                    <a:pt x="24242" y="0"/>
                    <a:pt x="32992" y="0"/>
                  </a:cubicBezTo>
                  <a:close/>
                </a:path>
              </a:pathLst>
            </a:custGeom>
            <a:solidFill>
              <a:srgbClr val="E4C596">
                <a:alpha val="89804"/>
              </a:srgbClr>
            </a:solidFill>
          </p:spPr>
          <p:txBody>
            <a:bodyPr/>
            <a:lstStyle/>
            <a:p>
              <a:endParaRPr lang="es-CL"/>
            </a:p>
          </p:txBody>
        </p:sp>
        <p:sp>
          <p:nvSpPr>
            <p:cNvPr id="22" name="TextBox 22"/>
            <p:cNvSpPr txBox="1"/>
            <p:nvPr/>
          </p:nvSpPr>
          <p:spPr>
            <a:xfrm>
              <a:off x="0" y="-47625"/>
              <a:ext cx="1050675" cy="638677"/>
            </a:xfrm>
            <a:prstGeom prst="rect">
              <a:avLst/>
            </a:prstGeom>
          </p:spPr>
          <p:txBody>
            <a:bodyPr lIns="50800" tIns="50800" rIns="50800" bIns="50800" rtlCol="0" anchor="ctr"/>
            <a:lstStyle/>
            <a:p>
              <a:pPr algn="ctr">
                <a:lnSpc>
                  <a:spcPts val="3499"/>
                </a:lnSpc>
              </a:pPr>
              <a:r>
                <a:rPr lang="en-US" sz="2499">
                  <a:solidFill>
                    <a:srgbClr val="000000">
                      <a:alpha val="89804"/>
                    </a:srgbClr>
                  </a:solidFill>
                  <a:latin typeface="TT Runs"/>
                  <a:ea typeface="TT Runs"/>
                  <a:cs typeface="TT Runs"/>
                  <a:sym typeface="TT Runs"/>
                </a:rPr>
                <a:t>Fecha inicio:</a:t>
              </a:r>
            </a:p>
            <a:p>
              <a:pPr algn="ctr">
                <a:lnSpc>
                  <a:spcPts val="3499"/>
                </a:lnSpc>
              </a:pPr>
              <a:r>
                <a:rPr lang="en-US" sz="2499">
                  <a:solidFill>
                    <a:srgbClr val="000000">
                      <a:alpha val="89804"/>
                    </a:srgbClr>
                  </a:solidFill>
                  <a:latin typeface="TT Runs"/>
                  <a:ea typeface="TT Runs"/>
                  <a:cs typeface="TT Runs"/>
                  <a:sym typeface="TT Runs"/>
                </a:rPr>
                <a:t>09 - 09 - 2025</a:t>
              </a:r>
            </a:p>
            <a:p>
              <a:pPr algn="ctr">
                <a:lnSpc>
                  <a:spcPts val="3499"/>
                </a:lnSpc>
              </a:pPr>
              <a:r>
                <a:rPr lang="en-US" sz="2499">
                  <a:solidFill>
                    <a:srgbClr val="000000">
                      <a:alpha val="89804"/>
                    </a:srgbClr>
                  </a:solidFill>
                  <a:latin typeface="TT Runs"/>
                  <a:ea typeface="TT Runs"/>
                  <a:cs typeface="TT Runs"/>
                  <a:sym typeface="TT Runs"/>
                </a:rPr>
                <a:t>Fecha termino:</a:t>
              </a:r>
            </a:p>
            <a:p>
              <a:pPr algn="ctr">
                <a:lnSpc>
                  <a:spcPts val="3499"/>
                </a:lnSpc>
              </a:pPr>
              <a:r>
                <a:rPr lang="en-US" sz="2499">
                  <a:solidFill>
                    <a:srgbClr val="000000">
                      <a:alpha val="89804"/>
                    </a:srgbClr>
                  </a:solidFill>
                  <a:latin typeface="TT Runs"/>
                  <a:ea typeface="TT Runs"/>
                  <a:cs typeface="TT Runs"/>
                  <a:sym typeface="TT Runs"/>
                </a:rPr>
                <a:t>14 - 10 - 2025</a:t>
              </a:r>
            </a:p>
          </p:txBody>
        </p:sp>
      </p:grpSp>
      <p:grpSp>
        <p:nvGrpSpPr>
          <p:cNvPr id="23" name="Group 23"/>
          <p:cNvGrpSpPr/>
          <p:nvPr/>
        </p:nvGrpSpPr>
        <p:grpSpPr>
          <a:xfrm>
            <a:off x="13727944" y="6340612"/>
            <a:ext cx="3989282" cy="2244151"/>
            <a:chOff x="0" y="0"/>
            <a:chExt cx="1050675" cy="591052"/>
          </a:xfrm>
        </p:grpSpPr>
        <p:sp>
          <p:nvSpPr>
            <p:cNvPr id="24" name="Freeform 24"/>
            <p:cNvSpPr/>
            <p:nvPr/>
          </p:nvSpPr>
          <p:spPr>
            <a:xfrm>
              <a:off x="0" y="0"/>
              <a:ext cx="1050675" cy="591052"/>
            </a:xfrm>
            <a:custGeom>
              <a:avLst/>
              <a:gdLst/>
              <a:ahLst/>
              <a:cxnLst/>
              <a:rect l="l" t="t" r="r" b="b"/>
              <a:pathLst>
                <a:path w="1050675" h="591052">
                  <a:moveTo>
                    <a:pt x="32992" y="0"/>
                  </a:moveTo>
                  <a:lnTo>
                    <a:pt x="1017684" y="0"/>
                  </a:lnTo>
                  <a:cubicBezTo>
                    <a:pt x="1035904" y="0"/>
                    <a:pt x="1050675" y="14771"/>
                    <a:pt x="1050675" y="32992"/>
                  </a:cubicBezTo>
                  <a:lnTo>
                    <a:pt x="1050675" y="558061"/>
                  </a:lnTo>
                  <a:cubicBezTo>
                    <a:pt x="1050675" y="566810"/>
                    <a:pt x="1047199" y="575202"/>
                    <a:pt x="1041012" y="581389"/>
                  </a:cubicBezTo>
                  <a:cubicBezTo>
                    <a:pt x="1034825" y="587576"/>
                    <a:pt x="1026433" y="591052"/>
                    <a:pt x="1017684" y="591052"/>
                  </a:cubicBezTo>
                  <a:lnTo>
                    <a:pt x="32992" y="591052"/>
                  </a:lnTo>
                  <a:cubicBezTo>
                    <a:pt x="14771" y="591052"/>
                    <a:pt x="0" y="576281"/>
                    <a:pt x="0" y="558061"/>
                  </a:cubicBezTo>
                  <a:lnTo>
                    <a:pt x="0" y="32992"/>
                  </a:lnTo>
                  <a:cubicBezTo>
                    <a:pt x="0" y="24242"/>
                    <a:pt x="3476" y="15850"/>
                    <a:pt x="9663" y="9663"/>
                  </a:cubicBezTo>
                  <a:cubicBezTo>
                    <a:pt x="15850" y="3476"/>
                    <a:pt x="24242" y="0"/>
                    <a:pt x="32992" y="0"/>
                  </a:cubicBezTo>
                  <a:close/>
                </a:path>
              </a:pathLst>
            </a:custGeom>
            <a:solidFill>
              <a:srgbClr val="FFB18F">
                <a:alpha val="89804"/>
              </a:srgbClr>
            </a:solidFill>
          </p:spPr>
          <p:txBody>
            <a:bodyPr/>
            <a:lstStyle/>
            <a:p>
              <a:endParaRPr lang="es-CL"/>
            </a:p>
          </p:txBody>
        </p:sp>
        <p:sp>
          <p:nvSpPr>
            <p:cNvPr id="25" name="TextBox 25"/>
            <p:cNvSpPr txBox="1"/>
            <p:nvPr/>
          </p:nvSpPr>
          <p:spPr>
            <a:xfrm>
              <a:off x="0" y="-47625"/>
              <a:ext cx="1050675" cy="638677"/>
            </a:xfrm>
            <a:prstGeom prst="rect">
              <a:avLst/>
            </a:prstGeom>
          </p:spPr>
          <p:txBody>
            <a:bodyPr lIns="50800" tIns="50800" rIns="50800" bIns="50800" rtlCol="0" anchor="ctr"/>
            <a:lstStyle/>
            <a:p>
              <a:pPr algn="ctr">
                <a:lnSpc>
                  <a:spcPts val="3499"/>
                </a:lnSpc>
              </a:pPr>
              <a:r>
                <a:rPr lang="en-US" sz="2499">
                  <a:solidFill>
                    <a:srgbClr val="000000">
                      <a:alpha val="89804"/>
                    </a:srgbClr>
                  </a:solidFill>
                  <a:latin typeface="TT Runs"/>
                  <a:ea typeface="TT Runs"/>
                  <a:cs typeface="TT Runs"/>
                  <a:sym typeface="TT Runs"/>
                </a:rPr>
                <a:t>Fecha inicio: </a:t>
              </a:r>
            </a:p>
            <a:p>
              <a:pPr algn="ctr">
                <a:lnSpc>
                  <a:spcPts val="3499"/>
                </a:lnSpc>
              </a:pPr>
              <a:r>
                <a:rPr lang="en-US" sz="2499">
                  <a:solidFill>
                    <a:srgbClr val="000000">
                      <a:alpha val="89804"/>
                    </a:srgbClr>
                  </a:solidFill>
                  <a:latin typeface="TT Runs"/>
                  <a:ea typeface="TT Runs"/>
                  <a:cs typeface="TT Runs"/>
                  <a:sym typeface="TT Runs"/>
                </a:rPr>
                <a:t>14 - 11 -2025</a:t>
              </a:r>
            </a:p>
            <a:p>
              <a:pPr algn="ctr">
                <a:lnSpc>
                  <a:spcPts val="3499"/>
                </a:lnSpc>
              </a:pPr>
              <a:r>
                <a:rPr lang="en-US" sz="2499">
                  <a:solidFill>
                    <a:srgbClr val="000000">
                      <a:alpha val="89804"/>
                    </a:srgbClr>
                  </a:solidFill>
                  <a:latin typeface="TT Runs"/>
                  <a:ea typeface="TT Runs"/>
                  <a:cs typeface="TT Runs"/>
                  <a:sym typeface="TT Runs"/>
                </a:rPr>
                <a:t>Fecha termino:</a:t>
              </a:r>
            </a:p>
            <a:p>
              <a:pPr algn="ctr">
                <a:lnSpc>
                  <a:spcPts val="3499"/>
                </a:lnSpc>
              </a:pPr>
              <a:r>
                <a:rPr lang="en-US" sz="2499">
                  <a:solidFill>
                    <a:srgbClr val="000000">
                      <a:alpha val="89804"/>
                    </a:srgbClr>
                  </a:solidFill>
                  <a:latin typeface="TT Runs"/>
                  <a:ea typeface="TT Runs"/>
                  <a:cs typeface="TT Runs"/>
                  <a:sym typeface="TT Runs"/>
                </a:rPr>
                <a:t>21 - 11 - 2025</a:t>
              </a:r>
            </a:p>
          </p:txBody>
        </p:sp>
      </p:grpSp>
      <p:grpSp>
        <p:nvGrpSpPr>
          <p:cNvPr id="26" name="Group 26"/>
          <p:cNvGrpSpPr/>
          <p:nvPr/>
        </p:nvGrpSpPr>
        <p:grpSpPr>
          <a:xfrm>
            <a:off x="5343914" y="4959802"/>
            <a:ext cx="1288057" cy="1054540"/>
            <a:chOff x="0" y="0"/>
            <a:chExt cx="736196" cy="602728"/>
          </a:xfrm>
        </p:grpSpPr>
        <p:sp>
          <p:nvSpPr>
            <p:cNvPr id="27" name="Freeform 27"/>
            <p:cNvSpPr/>
            <p:nvPr/>
          </p:nvSpPr>
          <p:spPr>
            <a:xfrm>
              <a:off x="0" y="0"/>
              <a:ext cx="736196" cy="602728"/>
            </a:xfrm>
            <a:custGeom>
              <a:avLst/>
              <a:gdLst/>
              <a:ahLst/>
              <a:cxnLst/>
              <a:rect l="l" t="t" r="r" b="b"/>
              <a:pathLst>
                <a:path w="736196" h="602728">
                  <a:moveTo>
                    <a:pt x="736196" y="301364"/>
                  </a:moveTo>
                  <a:lnTo>
                    <a:pt x="329796" y="0"/>
                  </a:lnTo>
                  <a:lnTo>
                    <a:pt x="329796" y="203200"/>
                  </a:lnTo>
                  <a:lnTo>
                    <a:pt x="0" y="203200"/>
                  </a:lnTo>
                  <a:lnTo>
                    <a:pt x="0" y="399528"/>
                  </a:lnTo>
                  <a:lnTo>
                    <a:pt x="329796" y="399528"/>
                  </a:lnTo>
                  <a:lnTo>
                    <a:pt x="329796" y="602728"/>
                  </a:lnTo>
                  <a:lnTo>
                    <a:pt x="736196" y="301364"/>
                  </a:lnTo>
                  <a:close/>
                </a:path>
              </a:pathLst>
            </a:custGeom>
            <a:solidFill>
              <a:srgbClr val="FFFFFF">
                <a:alpha val="70980"/>
              </a:srgbClr>
            </a:solidFill>
          </p:spPr>
          <p:txBody>
            <a:bodyPr/>
            <a:lstStyle/>
            <a:p>
              <a:endParaRPr lang="es-CL"/>
            </a:p>
          </p:txBody>
        </p:sp>
        <p:sp>
          <p:nvSpPr>
            <p:cNvPr id="28" name="TextBox 28"/>
            <p:cNvSpPr txBox="1"/>
            <p:nvPr/>
          </p:nvSpPr>
          <p:spPr>
            <a:xfrm>
              <a:off x="0" y="155575"/>
              <a:ext cx="634596" cy="243953"/>
            </a:xfrm>
            <a:prstGeom prst="rect">
              <a:avLst/>
            </a:prstGeom>
          </p:spPr>
          <p:txBody>
            <a:bodyPr lIns="50800" tIns="50800" rIns="50800" bIns="50800" rtlCol="0" anchor="ctr"/>
            <a:lstStyle/>
            <a:p>
              <a:pPr algn="ctr">
                <a:lnSpc>
                  <a:spcPts val="3499"/>
                </a:lnSpc>
              </a:pPr>
              <a:endParaRPr/>
            </a:p>
          </p:txBody>
        </p:sp>
      </p:grpSp>
      <p:grpSp>
        <p:nvGrpSpPr>
          <p:cNvPr id="29" name="Group 29"/>
          <p:cNvGrpSpPr/>
          <p:nvPr/>
        </p:nvGrpSpPr>
        <p:grpSpPr>
          <a:xfrm>
            <a:off x="11105610" y="4959802"/>
            <a:ext cx="1288057" cy="1054540"/>
            <a:chOff x="0" y="0"/>
            <a:chExt cx="736196" cy="602728"/>
          </a:xfrm>
        </p:grpSpPr>
        <p:sp>
          <p:nvSpPr>
            <p:cNvPr id="30" name="Freeform 30"/>
            <p:cNvSpPr/>
            <p:nvPr/>
          </p:nvSpPr>
          <p:spPr>
            <a:xfrm>
              <a:off x="0" y="0"/>
              <a:ext cx="736196" cy="602728"/>
            </a:xfrm>
            <a:custGeom>
              <a:avLst/>
              <a:gdLst/>
              <a:ahLst/>
              <a:cxnLst/>
              <a:rect l="l" t="t" r="r" b="b"/>
              <a:pathLst>
                <a:path w="736196" h="602728">
                  <a:moveTo>
                    <a:pt x="736196" y="301364"/>
                  </a:moveTo>
                  <a:lnTo>
                    <a:pt x="329796" y="0"/>
                  </a:lnTo>
                  <a:lnTo>
                    <a:pt x="329796" y="203200"/>
                  </a:lnTo>
                  <a:lnTo>
                    <a:pt x="0" y="203200"/>
                  </a:lnTo>
                  <a:lnTo>
                    <a:pt x="0" y="399528"/>
                  </a:lnTo>
                  <a:lnTo>
                    <a:pt x="329796" y="399528"/>
                  </a:lnTo>
                  <a:lnTo>
                    <a:pt x="329796" y="602728"/>
                  </a:lnTo>
                  <a:lnTo>
                    <a:pt x="736196" y="301364"/>
                  </a:lnTo>
                  <a:close/>
                </a:path>
              </a:pathLst>
            </a:custGeom>
            <a:solidFill>
              <a:srgbClr val="FFFFFF">
                <a:alpha val="70980"/>
              </a:srgbClr>
            </a:solidFill>
          </p:spPr>
          <p:txBody>
            <a:bodyPr/>
            <a:lstStyle/>
            <a:p>
              <a:endParaRPr lang="es-CL"/>
            </a:p>
          </p:txBody>
        </p:sp>
        <p:sp>
          <p:nvSpPr>
            <p:cNvPr id="31" name="TextBox 31"/>
            <p:cNvSpPr txBox="1"/>
            <p:nvPr/>
          </p:nvSpPr>
          <p:spPr>
            <a:xfrm>
              <a:off x="0" y="155575"/>
              <a:ext cx="634596" cy="243953"/>
            </a:xfrm>
            <a:prstGeom prst="rect">
              <a:avLst/>
            </a:prstGeom>
          </p:spPr>
          <p:txBody>
            <a:bodyPr lIns="50800" tIns="50800" rIns="50800" bIns="50800" rtlCol="0" anchor="ctr"/>
            <a:lstStyle/>
            <a:p>
              <a:pPr algn="ctr">
                <a:lnSpc>
                  <a:spcPts val="349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grpSp>
        <p:nvGrpSpPr>
          <p:cNvPr id="4" name="Group 4"/>
          <p:cNvGrpSpPr/>
          <p:nvPr/>
        </p:nvGrpSpPr>
        <p:grpSpPr>
          <a:xfrm>
            <a:off x="12393667" y="533786"/>
            <a:ext cx="5522565" cy="1409050"/>
            <a:chOff x="0" y="0"/>
            <a:chExt cx="7363420" cy="1878733"/>
          </a:xfrm>
        </p:grpSpPr>
        <p:sp>
          <p:nvSpPr>
            <p:cNvPr id="5" name="Freeform 5"/>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6" name="TextBox 6"/>
          <p:cNvSpPr txBox="1"/>
          <p:nvPr/>
        </p:nvSpPr>
        <p:spPr>
          <a:xfrm>
            <a:off x="1447038" y="1933311"/>
            <a:ext cx="11125200" cy="853923"/>
          </a:xfrm>
          <a:prstGeom prst="rect">
            <a:avLst/>
          </a:prstGeom>
        </p:spPr>
        <p:txBody>
          <a:bodyPr lIns="0" tIns="0" rIns="0" bIns="0" rtlCol="0" anchor="t">
            <a:spAutoFit/>
          </a:bodyPr>
          <a:lstStyle/>
          <a:p>
            <a:pPr algn="just">
              <a:lnSpc>
                <a:spcPts val="6497"/>
              </a:lnSpc>
            </a:pPr>
            <a:r>
              <a:rPr lang="en-US" sz="5400">
                <a:solidFill>
                  <a:srgbClr val="FFFFFF"/>
                </a:solidFill>
                <a:latin typeface="TT Runs"/>
                <a:ea typeface="TT Runs"/>
                <a:cs typeface="TT Runs"/>
                <a:sym typeface="TT Runs"/>
              </a:rPr>
              <a:t>Arquitectura del Software</a:t>
            </a:r>
          </a:p>
        </p:txBody>
      </p:sp>
      <p:sp>
        <p:nvSpPr>
          <p:cNvPr id="7" name="TextBox 7"/>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pic>
        <p:nvPicPr>
          <p:cNvPr id="9" name="Imagen 8" descr="Interfaz de usuario gráfica, Diagrama&#10;&#10;El contenido generado por IA puede ser incorrecto.">
            <a:extLst>
              <a:ext uri="{FF2B5EF4-FFF2-40B4-BE49-F238E27FC236}">
                <a16:creationId xmlns:a16="http://schemas.microsoft.com/office/drawing/2014/main" id="{98F9FE13-F5E9-6BF8-B008-38EE0AB7C6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2967694"/>
            <a:ext cx="14059471" cy="69002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s-CL"/>
            </a:p>
          </p:txBody>
        </p:sp>
      </p:grpSp>
      <p:sp>
        <p:nvSpPr>
          <p:cNvPr id="4" name="TextBox 4"/>
          <p:cNvSpPr txBox="1"/>
          <p:nvPr/>
        </p:nvSpPr>
        <p:spPr>
          <a:xfrm>
            <a:off x="2209800" y="1857110"/>
            <a:ext cx="6858000" cy="1014222"/>
          </a:xfrm>
          <a:prstGeom prst="rect">
            <a:avLst/>
          </a:prstGeom>
        </p:spPr>
        <p:txBody>
          <a:bodyPr lIns="0" tIns="0" rIns="0" bIns="0" rtlCol="0" anchor="t">
            <a:spAutoFit/>
          </a:bodyPr>
          <a:lstStyle/>
          <a:p>
            <a:pPr algn="just">
              <a:lnSpc>
                <a:spcPts val="7252"/>
              </a:lnSpc>
            </a:pPr>
            <a:r>
              <a:rPr lang="en-US" sz="5400">
                <a:solidFill>
                  <a:srgbClr val="FFFFFF"/>
                </a:solidFill>
                <a:latin typeface="TT Runs"/>
                <a:ea typeface="TT Runs"/>
                <a:cs typeface="TT Runs"/>
                <a:sym typeface="TT Runs"/>
              </a:rPr>
              <a:t>Modelo de Datos</a:t>
            </a:r>
          </a:p>
        </p:txBody>
      </p:sp>
      <p:grpSp>
        <p:nvGrpSpPr>
          <p:cNvPr id="5" name="Group 5"/>
          <p:cNvGrpSpPr/>
          <p:nvPr/>
        </p:nvGrpSpPr>
        <p:grpSpPr>
          <a:xfrm>
            <a:off x="12393667" y="533786"/>
            <a:ext cx="5522565" cy="1409050"/>
            <a:chOff x="0" y="0"/>
            <a:chExt cx="7363420" cy="1878733"/>
          </a:xfrm>
        </p:grpSpPr>
        <p:sp>
          <p:nvSpPr>
            <p:cNvPr id="6" name="Freeform 6"/>
            <p:cNvSpPr/>
            <p:nvPr/>
          </p:nvSpPr>
          <p:spPr>
            <a:xfrm>
              <a:off x="0" y="0"/>
              <a:ext cx="7363460" cy="1878711"/>
            </a:xfrm>
            <a:custGeom>
              <a:avLst/>
              <a:gdLst/>
              <a:ahLst/>
              <a:cxnLst/>
              <a:rect l="l" t="t" r="r" b="b"/>
              <a:pathLst>
                <a:path w="7363460" h="1878711">
                  <a:moveTo>
                    <a:pt x="0" y="0"/>
                  </a:moveTo>
                  <a:lnTo>
                    <a:pt x="7363460" y="0"/>
                  </a:lnTo>
                  <a:lnTo>
                    <a:pt x="7363460" y="1878711"/>
                  </a:lnTo>
                  <a:lnTo>
                    <a:pt x="0" y="1878711"/>
                  </a:lnTo>
                  <a:lnTo>
                    <a:pt x="0" y="0"/>
                  </a:lnTo>
                  <a:close/>
                </a:path>
              </a:pathLst>
            </a:custGeom>
            <a:blipFill>
              <a:blip r:embed="rId3"/>
              <a:stretch>
                <a:fillRect b="-1"/>
              </a:stretch>
            </a:blipFill>
          </p:spPr>
          <p:txBody>
            <a:bodyPr/>
            <a:lstStyle/>
            <a:p>
              <a:endParaRPr lang="es-CL"/>
            </a:p>
          </p:txBody>
        </p:sp>
      </p:grpSp>
      <p:sp>
        <p:nvSpPr>
          <p:cNvPr id="7" name="TextBox 7"/>
          <p:cNvSpPr txBox="1"/>
          <p:nvPr/>
        </p:nvSpPr>
        <p:spPr>
          <a:xfrm>
            <a:off x="-161239" y="438536"/>
            <a:ext cx="6049980" cy="469899"/>
          </a:xfrm>
          <a:prstGeom prst="rect">
            <a:avLst/>
          </a:prstGeom>
        </p:spPr>
        <p:txBody>
          <a:bodyPr lIns="0" tIns="0" rIns="0" bIns="0" rtlCol="0" anchor="t">
            <a:spAutoFit/>
          </a:bodyPr>
          <a:lstStyle/>
          <a:p>
            <a:pPr algn="ctr">
              <a:lnSpc>
                <a:spcPts val="3500"/>
              </a:lnSpc>
            </a:pPr>
            <a:r>
              <a:rPr lang="en-US" sz="2499">
                <a:solidFill>
                  <a:srgbClr val="FFFFFF">
                    <a:alpha val="80000"/>
                  </a:srgbClr>
                </a:solidFill>
                <a:latin typeface="TT Runs"/>
                <a:ea typeface="TT Runs"/>
                <a:cs typeface="TT Runs"/>
                <a:sym typeface="TT Runs"/>
              </a:rPr>
              <a:t>PROYECTO “TaskControl” </a:t>
            </a:r>
          </a:p>
        </p:txBody>
      </p:sp>
      <p:grpSp>
        <p:nvGrpSpPr>
          <p:cNvPr id="8" name="Group 8"/>
          <p:cNvGrpSpPr>
            <a:grpSpLocks noChangeAspect="1"/>
          </p:cNvGrpSpPr>
          <p:nvPr/>
        </p:nvGrpSpPr>
        <p:grpSpPr>
          <a:xfrm>
            <a:off x="1219200" y="2871332"/>
            <a:ext cx="15697201" cy="7010278"/>
            <a:chOff x="0" y="0"/>
            <a:chExt cx="20929601" cy="9347037"/>
          </a:xfrm>
        </p:grpSpPr>
        <p:sp>
          <p:nvSpPr>
            <p:cNvPr id="9" name="Freeform 9" descr="Interfaz de usuario gráfica, Tabla  El contenido generado por IA puede ser incorrecto."/>
            <p:cNvSpPr/>
            <p:nvPr/>
          </p:nvSpPr>
          <p:spPr>
            <a:xfrm>
              <a:off x="0" y="0"/>
              <a:ext cx="20929600" cy="9347073"/>
            </a:xfrm>
            <a:custGeom>
              <a:avLst/>
              <a:gdLst/>
              <a:ahLst/>
              <a:cxnLst/>
              <a:rect l="l" t="t" r="r" b="b"/>
              <a:pathLst>
                <a:path w="20929600" h="9347073">
                  <a:moveTo>
                    <a:pt x="0" y="0"/>
                  </a:moveTo>
                  <a:lnTo>
                    <a:pt x="20929600" y="0"/>
                  </a:lnTo>
                  <a:lnTo>
                    <a:pt x="20929600" y="9347073"/>
                  </a:lnTo>
                  <a:lnTo>
                    <a:pt x="0" y="9347073"/>
                  </a:lnTo>
                  <a:lnTo>
                    <a:pt x="0" y="0"/>
                  </a:lnTo>
                  <a:close/>
                </a:path>
              </a:pathLst>
            </a:custGeom>
            <a:blipFill>
              <a:blip r:embed="rId4"/>
              <a:stretch>
                <a:fillRect l="-947" t="-1226" r="-947" b="-2186"/>
              </a:stretch>
            </a:blipFill>
          </p:spPr>
          <p:txBody>
            <a:bodyPr/>
            <a:lstStyle/>
            <a:p>
              <a:endParaRPr lang="es-CL"/>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483</Words>
  <Application>Microsoft Office PowerPoint</Application>
  <PresentationFormat>Personalizado</PresentationFormat>
  <Paragraphs>83</Paragraphs>
  <Slides>14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TT Runs Bold</vt:lpstr>
      <vt:lpstr>Calibri</vt:lpstr>
      <vt:lpstr>Arial</vt:lpstr>
      <vt:lpstr>TT Runs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Proyecto.pptx</dc:title>
  <cp:lastModifiedBy>MICHAEL . CID MOLINA</cp:lastModifiedBy>
  <cp:revision>6</cp:revision>
  <dcterms:created xsi:type="dcterms:W3CDTF">2006-08-16T00:00:00Z</dcterms:created>
  <dcterms:modified xsi:type="dcterms:W3CDTF">2025-12-03T22:04:56Z</dcterms:modified>
  <dc:identifier>DAG6BBjqRn0</dc:identifier>
</cp:coreProperties>
</file>